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6.svg" ContentType="image/svg+xml"/>
  <Override PartName="/ppt/media/image18.svg" ContentType="image/svg+xml"/>
  <Override PartName="/ppt/media/image20.svg" ContentType="image/svg+xml"/>
  <Override PartName="/ppt/media/image22.svg" ContentType="image/sv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24.svg" ContentType="image/svg+xml"/>
  <Override PartName="/ppt/media/image26.svg" ContentType="image/svg+xml"/>
  <Override PartName="/ppt/notesSlides/notesSlide7.xml" ContentType="application/vnd.openxmlformats-officedocument.presentationml.notesSlide+xml"/>
  <Override PartName="/ppt/media/image31.svg" ContentType="image/svg+xml"/>
  <Override PartName="/ppt/media/image33.svg" ContentType="image/svg+xml"/>
  <Override PartName="/ppt/media/image35.svg" ContentType="image/sv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09" r:id="rId4"/>
  </p:sldMasterIdLst>
  <p:notesMasterIdLst>
    <p:notesMasterId r:id="rId21"/>
  </p:notesMasterIdLst>
  <p:sldIdLst>
    <p:sldId id="396" r:id="rId5"/>
    <p:sldId id="2147480761" r:id="rId6"/>
    <p:sldId id="2492" r:id="rId7"/>
    <p:sldId id="266" r:id="rId8"/>
    <p:sldId id="276" r:id="rId9"/>
    <p:sldId id="258" r:id="rId10"/>
    <p:sldId id="2147481748" r:id="rId11"/>
    <p:sldId id="2147481548" r:id="rId12"/>
    <p:sldId id="2147481729" r:id="rId13"/>
    <p:sldId id="2147480989" r:id="rId14"/>
    <p:sldId id="2147481747" r:id="rId15"/>
    <p:sldId id="2147481750" r:id="rId16"/>
    <p:sldId id="2147481749" r:id="rId17"/>
    <p:sldId id="2147480992" r:id="rId18"/>
    <p:sldId id="304" r:id="rId19"/>
    <p:sldId id="2147480760"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1D479E-5879-3D48-A076-105D6471BBCD}">
          <p14:sldIdLst>
            <p14:sldId id="396"/>
          </p14:sldIdLst>
        </p14:section>
        <p14:section name="NN" id="{41F6A511-4BBA-B74D-AF2F-CF1E07A3BFF5}">
          <p14:sldIdLst>
            <p14:sldId id="2147480761"/>
            <p14:sldId id="2492"/>
            <p14:sldId id="266"/>
          </p14:sldIdLst>
        </p14:section>
        <p14:section name="RY" id="{8C1456A6-D2DB-9148-8A02-EE6029517361}">
          <p14:sldIdLst>
            <p14:sldId id="276"/>
            <p14:sldId id="258"/>
            <p14:sldId id="2147481748"/>
            <p14:sldId id="2147481548"/>
            <p14:sldId id="2147481729"/>
            <p14:sldId id="2147480989"/>
            <p14:sldId id="2147481747"/>
            <p14:sldId id="2147481750"/>
            <p14:sldId id="2147481749"/>
            <p14:sldId id="2147480992"/>
          </p14:sldIdLst>
        </p14:section>
        <p14:section name="NN" id="{1DDE371A-0440-DD46-BDCA-8467729F2AD3}">
          <p14:sldIdLst>
            <p14:sldId id="304"/>
            <p14:sldId id="2147480760"/>
          </p14:sldIdLst>
        </p14:section>
        <p14:section name="RY" id="{93148B9D-A210-674B-94B4-A44306D22F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66" autoAdjust="0"/>
    <p:restoredTop sz="91892" autoAdjust="0"/>
  </p:normalViewPr>
  <p:slideViewPr>
    <p:cSldViewPr snapToGrid="0">
      <p:cViewPr varScale="1">
        <p:scale>
          <a:sx n="111" d="100"/>
          <a:sy n="111" d="100"/>
        </p:scale>
        <p:origin x="78"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dgm:spPr/>
      <dgm:t>
        <a:bodyPr/>
        <a:lstStyle/>
        <a:p>
          <a:pPr>
            <a:buFont typeface="Arial" panose="020B0604020202020204" pitchFamily="34" charset="0"/>
            <a:buChar char="•"/>
          </a:pPr>
          <a:r>
            <a:rPr lang="en-US" b="0" i="0" dirty="0"/>
            <a:t>Prompt Flow features</a:t>
          </a:r>
        </a:p>
      </dgm:t>
    </dgm:pt>
    <dgm:pt modelId="{9EF48DAC-FD75-E846-8701-C6083CBCC219}" type="parTrans" cxnId="{F0800A6D-D8E8-F743-A987-67F5DC5517E1}">
      <dgm:prSet/>
      <dgm:spPr/>
      <dgm:t>
        <a:bodyPr/>
        <a:lstStyle/>
        <a:p>
          <a:endParaRPr lang="en-US"/>
        </a:p>
      </dgm:t>
    </dgm:pt>
    <dgm:pt modelId="{3124D5F7-FC3C-B94E-9F2C-AAE4CC5124AF}" type="sibTrans" cxnId="{F0800A6D-D8E8-F743-A987-67F5DC5517E1}">
      <dgm:prSet/>
      <dgm:spPr/>
      <dgm:t>
        <a:bodyPr/>
        <a:lstStyle/>
        <a:p>
          <a:endParaRPr lang="en-US"/>
        </a:p>
      </dgm:t>
    </dgm:pt>
    <dgm:pt modelId="{E2E3C373-21B8-AC4B-B987-CC6A477D6D6F}">
      <dgm:prSet/>
      <dgm:spPr/>
      <dgm:t>
        <a:bodyPr/>
        <a:lstStyle/>
        <a:p>
          <a:pPr>
            <a:buFont typeface="Arial" panose="020B0604020202020204" pitchFamily="34" charset="0"/>
            <a:buChar char="•"/>
          </a:pPr>
          <a:r>
            <a:rPr lang="en-US" b="0" i="0" dirty="0"/>
            <a:t>Flow Evaluation</a:t>
          </a:r>
        </a:p>
      </dgm:t>
    </dgm:pt>
    <dgm:pt modelId="{6DFBB993-B12C-014F-BDD3-A997D3D4A761}" type="parTrans" cxnId="{746437D9-157B-F845-B4B8-8322246F337B}">
      <dgm:prSet/>
      <dgm:spPr/>
      <dgm:t>
        <a:bodyPr/>
        <a:lstStyle/>
        <a:p>
          <a:endParaRPr lang="en-US"/>
        </a:p>
      </dgm:t>
    </dgm:pt>
    <dgm:pt modelId="{33D473BA-E956-8644-8230-2DB42AD6A9A1}" type="sibTrans" cxnId="{746437D9-157B-F845-B4B8-8322246F337B}">
      <dgm:prSet/>
      <dgm:spPr/>
      <dgm:t>
        <a:bodyPr/>
        <a:lstStyle/>
        <a:p>
          <a:endParaRPr lang="en-US"/>
        </a:p>
      </dgm:t>
    </dgm:pt>
    <dgm:pt modelId="{3B817C4F-ABCF-7844-AE8F-53CAAA23AEC3}">
      <dgm:prSet/>
      <dgm:spPr/>
      <dgm:t>
        <a:bodyPr/>
        <a:lstStyle/>
        <a:p>
          <a:pPr>
            <a:buFont typeface="Arial" panose="020B0604020202020204" pitchFamily="34" charset="0"/>
            <a:buChar char="•"/>
          </a:pPr>
          <a:r>
            <a:rPr lang="en-US" b="0" i="0">
              <a:solidFill>
                <a:schemeClr val="accent2"/>
              </a:solidFill>
            </a:rPr>
            <a:t>Exercise: Launch Interactive Lab</a:t>
          </a:r>
        </a:p>
      </dgm:t>
    </dgm:pt>
    <dgm:pt modelId="{29A22E28-C373-1242-AE94-B200A9C9652E}" type="parTrans" cxnId="{38995ABC-9044-7F47-96A2-F9D77D2526A6}">
      <dgm:prSet/>
      <dgm:spPr/>
      <dgm:t>
        <a:bodyPr/>
        <a:lstStyle/>
        <a:p>
          <a:endParaRPr lang="en-US"/>
        </a:p>
      </dgm:t>
    </dgm:pt>
    <dgm:pt modelId="{34FFEB8A-0E73-504E-BF67-48B3665E80B2}" type="sibTrans" cxnId="{38995ABC-9044-7F47-96A2-F9D77D2526A6}">
      <dgm:prSet/>
      <dgm:spPr/>
      <dgm:t>
        <a:bodyPr/>
        <a:lstStyle/>
        <a:p>
          <a:endParaRPr lang="en-US"/>
        </a:p>
      </dgm:t>
    </dgm:pt>
    <dgm:pt modelId="{42C278B2-2161-CA4E-965D-1E88DBAB3553}">
      <dgm:prSet/>
      <dgm:spPr/>
      <dgm:t>
        <a:bodyPr/>
        <a:lstStyle/>
        <a:p>
          <a:pPr>
            <a:buFont typeface="Arial" panose="020B0604020202020204" pitchFamily="34" charset="0"/>
            <a:buChar char="•"/>
          </a:pPr>
          <a:r>
            <a:rPr lang="en-US" b="0" i="0" dirty="0"/>
            <a:t>Prompt Engineering</a:t>
          </a:r>
        </a:p>
      </dgm:t>
    </dgm:pt>
    <dgm:pt modelId="{702CB03E-103B-E74D-A2F4-7270F0F00B29}" type="parTrans" cxnId="{D69BF3AA-5180-4448-BD57-B4BB5E66D9D4}">
      <dgm:prSet/>
      <dgm:spPr/>
      <dgm:t>
        <a:bodyPr/>
        <a:lstStyle/>
        <a:p>
          <a:endParaRPr lang="en-US"/>
        </a:p>
      </dgm:t>
    </dgm:pt>
    <dgm:pt modelId="{3219157A-848C-E148-873A-22AE34EC7E1A}" type="sibTrans" cxnId="{D69BF3AA-5180-4448-BD57-B4BB5E66D9D4}">
      <dgm:prSet/>
      <dgm:spPr/>
      <dgm:t>
        <a:bodyPr/>
        <a:lstStyle/>
        <a:p>
          <a:endParaRPr lang="en-US"/>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4"/>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4"/>
      <dgm:spPr/>
    </dgm:pt>
    <dgm:pt modelId="{5A2E165A-F667-BF4F-B9B5-4444B42CAC67}" type="pres">
      <dgm:prSet presAssocID="{42C278B2-2161-CA4E-965D-1E88DBAB3553}" presName="vert1" presStyleCnt="0"/>
      <dgm:spPr/>
    </dgm:pt>
    <dgm:pt modelId="{5F999B29-7A53-6C4C-8C46-879A9B836520}" type="pres">
      <dgm:prSet presAssocID="{3912AB58-E42A-6641-9FF7-EAD76E6DA95F}" presName="thickLine" presStyleLbl="alignNode1" presStyleIdx="1" presStyleCnt="4"/>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1" presStyleCnt="4"/>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2" presStyleCnt="4"/>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2" presStyleCnt="4"/>
      <dgm:spPr/>
    </dgm:pt>
    <dgm:pt modelId="{BFB97B32-C4DD-4640-A167-555DAA8FF3BA}" type="pres">
      <dgm:prSet presAssocID="{E2E3C373-21B8-AC4B-B987-CC6A477D6D6F}" presName="vert1" presStyleCnt="0"/>
      <dgm:spPr/>
    </dgm:pt>
    <dgm:pt modelId="{599A8692-2FA1-764B-8E4F-7B2BADD2C021}" type="pres">
      <dgm:prSet presAssocID="{3B817C4F-ABCF-7844-AE8F-53CAAA23AEC3}" presName="thickLine" presStyleLbl="alignNode1" presStyleIdx="3" presStyleCnt="4"/>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3" presStyleCnt="4"/>
      <dgm:spPr/>
    </dgm:pt>
    <dgm:pt modelId="{676FBFFB-DBF0-4640-9ED6-F99F25A26967}" type="pres">
      <dgm:prSet presAssocID="{3B817C4F-ABCF-7844-AE8F-53CAAA23AEC3}" presName="vert1" presStyleCnt="0"/>
      <dgm:spPr/>
    </dgm:pt>
  </dgm:ptLst>
  <dgm:cxnLst>
    <dgm:cxn modelId="{75DCD113-1D50-D841-A294-0D2B469ED5F5}" type="presOf" srcId="{3912AB58-E42A-6641-9FF7-EAD76E6DA95F}" destId="{037098E8-D75A-0244-8F3D-48787C6EC67C}"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DF4FFA45-BD21-044E-84EF-DF3E8EC65E99}" type="presOf" srcId="{3B817C4F-ABCF-7844-AE8F-53CAAA23AEC3}" destId="{DD856E76-A90B-324D-B714-A057A92C3A50}" srcOrd="0" destOrd="0" presId="urn:microsoft.com/office/officeart/2008/layout/LinedList"/>
    <dgm:cxn modelId="{F0800A6D-D8E8-F743-A987-67F5DC5517E1}" srcId="{B204880D-050C-4CCA-973C-FFC84393E98D}" destId="{3912AB58-E42A-6641-9FF7-EAD76E6DA95F}" srcOrd="1" destOrd="0" parTransId="{9EF48DAC-FD75-E846-8701-C6083CBCC219}" sibTransId="{3124D5F7-FC3C-B94E-9F2C-AAE4CC5124AF}"/>
    <dgm:cxn modelId="{F23A3454-E581-4361-9205-61DBB8375AA7}" type="presOf" srcId="{B204880D-050C-4CCA-973C-FFC84393E98D}" destId="{C0F11328-EFD3-47A8-8214-0C9DE1A27A41}" srcOrd="0" destOrd="0" presId="urn:microsoft.com/office/officeart/2008/layout/LinedList"/>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38995ABC-9044-7F47-96A2-F9D77D2526A6}" srcId="{B204880D-050C-4CCA-973C-FFC84393E98D}" destId="{3B817C4F-ABCF-7844-AE8F-53CAAA23AEC3}" srcOrd="3" destOrd="0" parTransId="{29A22E28-C373-1242-AE94-B200A9C9652E}" sibTransId="{34FFEB8A-0E73-504E-BF67-48B3665E80B2}"/>
    <dgm:cxn modelId="{746437D9-157B-F845-B4B8-8322246F337B}" srcId="{B204880D-050C-4CCA-973C-FFC84393E98D}" destId="{E2E3C373-21B8-AC4B-B987-CC6A477D6D6F}" srcOrd="2"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E728FE22-1CE4-2E43-99B7-15B34C173921}" type="presParOf" srcId="{C0F11328-EFD3-47A8-8214-0C9DE1A27A41}" destId="{5F999B29-7A53-6C4C-8C46-879A9B836520}" srcOrd="2" destOrd="0" presId="urn:microsoft.com/office/officeart/2008/layout/LinedList"/>
    <dgm:cxn modelId="{BCCB1394-D08D-E34A-AF40-EA9F1D014484}" type="presParOf" srcId="{C0F11328-EFD3-47A8-8214-0C9DE1A27A41}" destId="{EB73EE8F-C81B-9245-AD12-AA1036924826}" srcOrd="3"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4" destOrd="0" presId="urn:microsoft.com/office/officeart/2008/layout/LinedList"/>
    <dgm:cxn modelId="{49140EDF-82A2-6C4A-8D6D-4EB73F62B16C}" type="presParOf" srcId="{C0F11328-EFD3-47A8-8214-0C9DE1A27A41}" destId="{0A839C09-3D8B-CF42-BB79-B51EDD40B4EC}" srcOrd="5"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AEB6F49-6CA8-D148-8A06-FFDBF3276952}" type="presParOf" srcId="{C0F11328-EFD3-47A8-8214-0C9DE1A27A41}" destId="{599A8692-2FA1-764B-8E4F-7B2BADD2C021}" srcOrd="6" destOrd="0" presId="urn:microsoft.com/office/officeart/2008/layout/LinedList"/>
    <dgm:cxn modelId="{6FA1878F-F302-804D-A84A-B28DCB57B038}" type="presParOf" srcId="{C0F11328-EFD3-47A8-8214-0C9DE1A27A41}" destId="{26BD3B0D-055C-E541-81A7-31BEDBD5CBEA}" srcOrd="7"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C93A54-8B81-4D4C-80A6-78E9583C993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1C6F93C-5DE5-4A67-AC0B-C515149AAFAE}">
      <dgm:prSet/>
      <dgm:spPr/>
      <dgm:t>
        <a:bodyPr/>
        <a:lstStyle/>
        <a:p>
          <a:r>
            <a:rPr lang="en-US" dirty="0"/>
            <a:t>Prompt engineering is a concept in Natural Language Processing (NLP) that involves </a:t>
          </a:r>
          <a:r>
            <a:rPr lang="en-US" b="1" i="1" dirty="0"/>
            <a:t>embedding descriptions of tasks in input to prompt the model to output the desired results.</a:t>
          </a:r>
          <a:endParaRPr lang="en-US" dirty="0"/>
        </a:p>
      </dgm:t>
    </dgm:pt>
    <dgm:pt modelId="{FD4FFD0E-BE98-4565-882C-34450C3976B4}" type="parTrans" cxnId="{8B496A0A-681C-4A8A-ADFF-322FEE3710BA}">
      <dgm:prSet/>
      <dgm:spPr/>
      <dgm:t>
        <a:bodyPr/>
        <a:lstStyle/>
        <a:p>
          <a:endParaRPr lang="en-US"/>
        </a:p>
      </dgm:t>
    </dgm:pt>
    <dgm:pt modelId="{264A0E37-A824-4942-97E2-D4AC1FF0309A}" type="sibTrans" cxnId="{8B496A0A-681C-4A8A-ADFF-322FEE3710BA}">
      <dgm:prSet/>
      <dgm:spPr/>
      <dgm:t>
        <a:bodyPr/>
        <a:lstStyle/>
        <a:p>
          <a:endParaRPr lang="en-US"/>
        </a:p>
      </dgm:t>
    </dgm:pt>
    <dgm:pt modelId="{7C3A6437-BFAF-4E00-9FAB-AAE5616A146F}">
      <dgm:prSet/>
      <dgm:spPr/>
      <dgm:t>
        <a:bodyPr/>
        <a:lstStyle/>
        <a:p>
          <a:r>
            <a:rPr lang="en-US" dirty="0"/>
            <a:t>Prompt typically includes </a:t>
          </a:r>
          <a:r>
            <a:rPr lang="en-US" b="1" i="1" dirty="0"/>
            <a:t>problem descriptions</a:t>
          </a:r>
          <a:r>
            <a:rPr lang="en-US" dirty="0"/>
            <a:t>, instructions on </a:t>
          </a:r>
          <a:r>
            <a:rPr lang="en-US" b="1" i="1" dirty="0"/>
            <a:t>how to solve </a:t>
          </a:r>
          <a:r>
            <a:rPr lang="en-US" dirty="0"/>
            <a:t>the problem, and </a:t>
          </a:r>
          <a:r>
            <a:rPr lang="en-US" b="1" i="1" dirty="0"/>
            <a:t>examples</a:t>
          </a:r>
          <a:r>
            <a:rPr lang="en-US" dirty="0"/>
            <a:t> of correct problem and solution pairs.</a:t>
          </a:r>
        </a:p>
      </dgm:t>
    </dgm:pt>
    <dgm:pt modelId="{F66346E6-0E50-498C-9BAB-D9082E441AC8}" type="parTrans" cxnId="{4F2967B9-EC70-4FAC-995F-581513DCB24D}">
      <dgm:prSet/>
      <dgm:spPr/>
      <dgm:t>
        <a:bodyPr/>
        <a:lstStyle/>
        <a:p>
          <a:endParaRPr lang="en-US"/>
        </a:p>
      </dgm:t>
    </dgm:pt>
    <dgm:pt modelId="{CF7EDFC1-CA77-4DA3-B403-3CF27E26EC85}" type="sibTrans" cxnId="{4F2967B9-EC70-4FAC-995F-581513DCB24D}">
      <dgm:prSet/>
      <dgm:spPr/>
      <dgm:t>
        <a:bodyPr/>
        <a:lstStyle/>
        <a:p>
          <a:endParaRPr lang="en-US"/>
        </a:p>
      </dgm:t>
    </dgm:pt>
    <dgm:pt modelId="{C6FD533D-F5F5-47F9-A3A2-A9106ECAC23E}" type="pres">
      <dgm:prSet presAssocID="{AAC93A54-8B81-4D4C-80A6-78E9583C9938}" presName="root" presStyleCnt="0">
        <dgm:presLayoutVars>
          <dgm:dir/>
          <dgm:resizeHandles val="exact"/>
        </dgm:presLayoutVars>
      </dgm:prSet>
      <dgm:spPr/>
    </dgm:pt>
    <dgm:pt modelId="{5CC477B1-4CCA-43A9-B6AD-207C487CD517}" type="pres">
      <dgm:prSet presAssocID="{51C6F93C-5DE5-4A67-AC0B-C515149AAFAE}" presName="compNode" presStyleCnt="0"/>
      <dgm:spPr/>
    </dgm:pt>
    <dgm:pt modelId="{1BDA47E9-2416-4018-AD91-38C16BF78C36}" type="pres">
      <dgm:prSet presAssocID="{51C6F93C-5DE5-4A67-AC0B-C515149AAFAE}" presName="bgRect" presStyleLbl="bgShp" presStyleIdx="0" presStyleCnt="2"/>
      <dgm:spPr/>
    </dgm:pt>
    <dgm:pt modelId="{6A26A482-C4B5-4BB5-AEE4-384031124D3E}" type="pres">
      <dgm:prSet presAssocID="{51C6F93C-5DE5-4A67-AC0B-C515149AAF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72816F1C-76F8-4E55-96CC-E91429560484}" type="pres">
      <dgm:prSet presAssocID="{51C6F93C-5DE5-4A67-AC0B-C515149AAFAE}" presName="spaceRect" presStyleCnt="0"/>
      <dgm:spPr/>
    </dgm:pt>
    <dgm:pt modelId="{BE5D400C-BB16-4133-9C5C-A84268E30E06}" type="pres">
      <dgm:prSet presAssocID="{51C6F93C-5DE5-4A67-AC0B-C515149AAFAE}" presName="parTx" presStyleLbl="revTx" presStyleIdx="0" presStyleCnt="2">
        <dgm:presLayoutVars>
          <dgm:chMax val="0"/>
          <dgm:chPref val="0"/>
        </dgm:presLayoutVars>
      </dgm:prSet>
      <dgm:spPr/>
    </dgm:pt>
    <dgm:pt modelId="{7D5F135A-B874-4980-A0B7-40E91EC43899}" type="pres">
      <dgm:prSet presAssocID="{264A0E37-A824-4942-97E2-D4AC1FF0309A}" presName="sibTrans" presStyleCnt="0"/>
      <dgm:spPr/>
    </dgm:pt>
    <dgm:pt modelId="{1E7AC270-0C2F-48A9-B80D-5310B0A9EEED}" type="pres">
      <dgm:prSet presAssocID="{7C3A6437-BFAF-4E00-9FAB-AAE5616A146F}" presName="compNode" presStyleCnt="0"/>
      <dgm:spPr/>
    </dgm:pt>
    <dgm:pt modelId="{CC7CC1AB-B2B5-43B9-91E1-4D8519C0E5E1}" type="pres">
      <dgm:prSet presAssocID="{7C3A6437-BFAF-4E00-9FAB-AAE5616A146F}" presName="bgRect" presStyleLbl="bgShp" presStyleIdx="1" presStyleCnt="2"/>
      <dgm:spPr/>
    </dgm:pt>
    <dgm:pt modelId="{69270164-69BC-4536-BEA6-FF8787667C03}" type="pres">
      <dgm:prSet presAssocID="{7C3A6437-BFAF-4E00-9FAB-AAE5616A146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EC3C363A-5E25-4A19-9D66-9EE50593198B}" type="pres">
      <dgm:prSet presAssocID="{7C3A6437-BFAF-4E00-9FAB-AAE5616A146F}" presName="spaceRect" presStyleCnt="0"/>
      <dgm:spPr/>
    </dgm:pt>
    <dgm:pt modelId="{78DB7339-A344-4FD0-A9DD-C2B673E288A6}" type="pres">
      <dgm:prSet presAssocID="{7C3A6437-BFAF-4E00-9FAB-AAE5616A146F}" presName="parTx" presStyleLbl="revTx" presStyleIdx="1" presStyleCnt="2">
        <dgm:presLayoutVars>
          <dgm:chMax val="0"/>
          <dgm:chPref val="0"/>
        </dgm:presLayoutVars>
      </dgm:prSet>
      <dgm:spPr/>
    </dgm:pt>
  </dgm:ptLst>
  <dgm:cxnLst>
    <dgm:cxn modelId="{8B496A0A-681C-4A8A-ADFF-322FEE3710BA}" srcId="{AAC93A54-8B81-4D4C-80A6-78E9583C9938}" destId="{51C6F93C-5DE5-4A67-AC0B-C515149AAFAE}" srcOrd="0" destOrd="0" parTransId="{FD4FFD0E-BE98-4565-882C-34450C3976B4}" sibTransId="{264A0E37-A824-4942-97E2-D4AC1FF0309A}"/>
    <dgm:cxn modelId="{D523CC30-5837-4EEE-905C-0113FE3AB94A}" type="presOf" srcId="{7C3A6437-BFAF-4E00-9FAB-AAE5616A146F}" destId="{78DB7339-A344-4FD0-A9DD-C2B673E288A6}" srcOrd="0" destOrd="0" presId="urn:microsoft.com/office/officeart/2018/2/layout/IconVerticalSolidList"/>
    <dgm:cxn modelId="{75BF8562-4F20-4002-A1B0-0DCCAE57531A}" type="presOf" srcId="{51C6F93C-5DE5-4A67-AC0B-C515149AAFAE}" destId="{BE5D400C-BB16-4133-9C5C-A84268E30E06}" srcOrd="0" destOrd="0" presId="urn:microsoft.com/office/officeart/2018/2/layout/IconVerticalSolidList"/>
    <dgm:cxn modelId="{79A257B1-4FC6-4552-BE15-B1D0A604099D}" type="presOf" srcId="{AAC93A54-8B81-4D4C-80A6-78E9583C9938}" destId="{C6FD533D-F5F5-47F9-A3A2-A9106ECAC23E}" srcOrd="0" destOrd="0" presId="urn:microsoft.com/office/officeart/2018/2/layout/IconVerticalSolidList"/>
    <dgm:cxn modelId="{4F2967B9-EC70-4FAC-995F-581513DCB24D}" srcId="{AAC93A54-8B81-4D4C-80A6-78E9583C9938}" destId="{7C3A6437-BFAF-4E00-9FAB-AAE5616A146F}" srcOrd="1" destOrd="0" parTransId="{F66346E6-0E50-498C-9BAB-D9082E441AC8}" sibTransId="{CF7EDFC1-CA77-4DA3-B403-3CF27E26EC85}"/>
    <dgm:cxn modelId="{EB846332-356A-4FFA-B43A-0DFD34379C30}" type="presParOf" srcId="{C6FD533D-F5F5-47F9-A3A2-A9106ECAC23E}" destId="{5CC477B1-4CCA-43A9-B6AD-207C487CD517}" srcOrd="0" destOrd="0" presId="urn:microsoft.com/office/officeart/2018/2/layout/IconVerticalSolidList"/>
    <dgm:cxn modelId="{6AF72BEA-8252-4D5A-A9E2-D14DACA11F54}" type="presParOf" srcId="{5CC477B1-4CCA-43A9-B6AD-207C487CD517}" destId="{1BDA47E9-2416-4018-AD91-38C16BF78C36}" srcOrd="0" destOrd="0" presId="urn:microsoft.com/office/officeart/2018/2/layout/IconVerticalSolidList"/>
    <dgm:cxn modelId="{5437F3BD-BF02-4347-B91D-B6672C6CFFE9}" type="presParOf" srcId="{5CC477B1-4CCA-43A9-B6AD-207C487CD517}" destId="{6A26A482-C4B5-4BB5-AEE4-384031124D3E}" srcOrd="1" destOrd="0" presId="urn:microsoft.com/office/officeart/2018/2/layout/IconVerticalSolidList"/>
    <dgm:cxn modelId="{13A9FA80-1F24-4F4F-A7AB-0F71D7BA1E2A}" type="presParOf" srcId="{5CC477B1-4CCA-43A9-B6AD-207C487CD517}" destId="{72816F1C-76F8-4E55-96CC-E91429560484}" srcOrd="2" destOrd="0" presId="urn:microsoft.com/office/officeart/2018/2/layout/IconVerticalSolidList"/>
    <dgm:cxn modelId="{6DF70442-44D2-4AF6-A944-2BC32E2B69BA}" type="presParOf" srcId="{5CC477B1-4CCA-43A9-B6AD-207C487CD517}" destId="{BE5D400C-BB16-4133-9C5C-A84268E30E06}" srcOrd="3" destOrd="0" presId="urn:microsoft.com/office/officeart/2018/2/layout/IconVerticalSolidList"/>
    <dgm:cxn modelId="{4FD3D16D-9AED-448F-88FC-530B3C17F638}" type="presParOf" srcId="{C6FD533D-F5F5-47F9-A3A2-A9106ECAC23E}" destId="{7D5F135A-B874-4980-A0B7-40E91EC43899}" srcOrd="1" destOrd="0" presId="urn:microsoft.com/office/officeart/2018/2/layout/IconVerticalSolidList"/>
    <dgm:cxn modelId="{F397A524-1D59-4551-8E2E-8DA15E8B118A}" type="presParOf" srcId="{C6FD533D-F5F5-47F9-A3A2-A9106ECAC23E}" destId="{1E7AC270-0C2F-48A9-B80D-5310B0A9EEED}" srcOrd="2" destOrd="0" presId="urn:microsoft.com/office/officeart/2018/2/layout/IconVerticalSolidList"/>
    <dgm:cxn modelId="{CD69FAC3-EC5F-42E4-A498-192B4865F64D}" type="presParOf" srcId="{1E7AC270-0C2F-48A9-B80D-5310B0A9EEED}" destId="{CC7CC1AB-B2B5-43B9-91E1-4D8519C0E5E1}" srcOrd="0" destOrd="0" presId="urn:microsoft.com/office/officeart/2018/2/layout/IconVerticalSolidList"/>
    <dgm:cxn modelId="{7DCA79E1-7269-41FC-B688-A39A718D95CD}" type="presParOf" srcId="{1E7AC270-0C2F-48A9-B80D-5310B0A9EEED}" destId="{69270164-69BC-4536-BEA6-FF8787667C03}" srcOrd="1" destOrd="0" presId="urn:microsoft.com/office/officeart/2018/2/layout/IconVerticalSolidList"/>
    <dgm:cxn modelId="{EBACAD67-618B-4E58-8F99-C47DDB9A9737}" type="presParOf" srcId="{1E7AC270-0C2F-48A9-B80D-5310B0A9EEED}" destId="{EC3C363A-5E25-4A19-9D66-9EE50593198B}" srcOrd="2" destOrd="0" presId="urn:microsoft.com/office/officeart/2018/2/layout/IconVerticalSolidList"/>
    <dgm:cxn modelId="{AE03241B-716D-4042-9EE1-991CDC2EFA91}" type="presParOf" srcId="{1E7AC270-0C2F-48A9-B80D-5310B0A9EEED}" destId="{78DB7339-A344-4FD0-A9DD-C2B673E288A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0"/>
          <a:ext cx="6840481"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Font typeface="Arial" panose="020B0604020202020204" pitchFamily="34" charset="0"/>
            <a:buNone/>
          </a:pPr>
          <a:r>
            <a:rPr lang="en-US" sz="3700" b="0" i="0" kern="1200" dirty="0"/>
            <a:t>Prompt Engineering</a:t>
          </a:r>
        </a:p>
      </dsp:txBody>
      <dsp:txXfrm>
        <a:off x="0" y="0"/>
        <a:ext cx="6840481" cy="1332320"/>
      </dsp:txXfrm>
    </dsp:sp>
    <dsp:sp modelId="{5F999B29-7A53-6C4C-8C46-879A9B836520}">
      <dsp:nvSpPr>
        <dsp:cNvPr id="0" name=""/>
        <dsp:cNvSpPr/>
      </dsp:nvSpPr>
      <dsp:spPr>
        <a:xfrm>
          <a:off x="0" y="1332320"/>
          <a:ext cx="6840481" cy="0"/>
        </a:xfrm>
        <a:prstGeom prst="line">
          <a:avLst/>
        </a:prstGeom>
        <a:solidFill>
          <a:schemeClr val="accent2">
            <a:hueOff val="-1836984"/>
            <a:satOff val="13934"/>
            <a:lumOff val="-3530"/>
            <a:alphaOff val="0"/>
          </a:schemeClr>
        </a:solidFill>
        <a:ln w="10795" cap="flat" cmpd="sng" algn="ctr">
          <a:solidFill>
            <a:schemeClr val="accent2">
              <a:hueOff val="-1836984"/>
              <a:satOff val="13934"/>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33232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Font typeface="Arial" panose="020B0604020202020204" pitchFamily="34" charset="0"/>
            <a:buNone/>
          </a:pPr>
          <a:r>
            <a:rPr lang="en-US" sz="3700" b="0" i="0" kern="1200" dirty="0"/>
            <a:t>Prompt Flow features</a:t>
          </a:r>
        </a:p>
      </dsp:txBody>
      <dsp:txXfrm>
        <a:off x="0" y="1332320"/>
        <a:ext cx="6840481" cy="1332320"/>
      </dsp:txXfrm>
    </dsp:sp>
    <dsp:sp modelId="{4FC6FF9F-4A49-974F-970C-7D5F83310CDC}">
      <dsp:nvSpPr>
        <dsp:cNvPr id="0" name=""/>
        <dsp:cNvSpPr/>
      </dsp:nvSpPr>
      <dsp:spPr>
        <a:xfrm>
          <a:off x="0" y="2664640"/>
          <a:ext cx="6840481" cy="0"/>
        </a:xfrm>
        <a:prstGeom prst="line">
          <a:avLst/>
        </a:prstGeom>
        <a:solidFill>
          <a:schemeClr val="accent2">
            <a:hueOff val="-3673967"/>
            <a:satOff val="27869"/>
            <a:lumOff val="-7059"/>
            <a:alphaOff val="0"/>
          </a:schemeClr>
        </a:solidFill>
        <a:ln w="10795" cap="flat" cmpd="sng" algn="ctr">
          <a:solidFill>
            <a:schemeClr val="accent2">
              <a:hueOff val="-3673967"/>
              <a:satOff val="2786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266464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Font typeface="Arial" panose="020B0604020202020204" pitchFamily="34" charset="0"/>
            <a:buNone/>
          </a:pPr>
          <a:r>
            <a:rPr lang="en-US" sz="3700" b="0" i="0" kern="1200" dirty="0"/>
            <a:t>Flow Evaluation</a:t>
          </a:r>
        </a:p>
      </dsp:txBody>
      <dsp:txXfrm>
        <a:off x="0" y="2664640"/>
        <a:ext cx="6840481" cy="1332320"/>
      </dsp:txXfrm>
    </dsp:sp>
    <dsp:sp modelId="{599A8692-2FA1-764B-8E4F-7B2BADD2C021}">
      <dsp:nvSpPr>
        <dsp:cNvPr id="0" name=""/>
        <dsp:cNvSpPr/>
      </dsp:nvSpPr>
      <dsp:spPr>
        <a:xfrm>
          <a:off x="0" y="3996960"/>
          <a:ext cx="6840481"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99696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Font typeface="Arial" panose="020B0604020202020204" pitchFamily="34" charset="0"/>
            <a:buNone/>
          </a:pPr>
          <a:r>
            <a:rPr lang="en-US" sz="3700" b="0" i="0" kern="1200">
              <a:solidFill>
                <a:schemeClr val="accent2"/>
              </a:solidFill>
            </a:rPr>
            <a:t>Exercise: Launch Interactive Lab</a:t>
          </a:r>
        </a:p>
      </dsp:txBody>
      <dsp:txXfrm>
        <a:off x="0" y="3996960"/>
        <a:ext cx="6840481" cy="1332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A47E9-2416-4018-AD91-38C16BF78C36}">
      <dsp:nvSpPr>
        <dsp:cNvPr id="0" name=""/>
        <dsp:cNvSpPr/>
      </dsp:nvSpPr>
      <dsp:spPr>
        <a:xfrm>
          <a:off x="0" y="785514"/>
          <a:ext cx="11018837" cy="14501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26A482-C4B5-4BB5-AEE4-384031124D3E}">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5D400C-BB16-4133-9C5C-A84268E30E06}">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066800">
            <a:lnSpc>
              <a:spcPct val="90000"/>
            </a:lnSpc>
            <a:spcBef>
              <a:spcPct val="0"/>
            </a:spcBef>
            <a:spcAft>
              <a:spcPct val="35000"/>
            </a:spcAft>
            <a:buNone/>
          </a:pPr>
          <a:r>
            <a:rPr lang="en-US" sz="2400" kern="1200" dirty="0"/>
            <a:t>Prompt engineering is a concept in Natural Language Processing (NLP) that involves </a:t>
          </a:r>
          <a:r>
            <a:rPr lang="en-US" sz="2400" b="1" i="1" kern="1200" dirty="0"/>
            <a:t>embedding descriptions of tasks in input to prompt the model to output the desired results.</a:t>
          </a:r>
          <a:endParaRPr lang="en-US" sz="2400" kern="1200" dirty="0"/>
        </a:p>
      </dsp:txBody>
      <dsp:txXfrm>
        <a:off x="1674959" y="785514"/>
        <a:ext cx="9343878" cy="1450181"/>
      </dsp:txXfrm>
    </dsp:sp>
    <dsp:sp modelId="{CC7CC1AB-B2B5-43B9-91E1-4D8519C0E5E1}">
      <dsp:nvSpPr>
        <dsp:cNvPr id="0" name=""/>
        <dsp:cNvSpPr/>
      </dsp:nvSpPr>
      <dsp:spPr>
        <a:xfrm>
          <a:off x="0" y="2598241"/>
          <a:ext cx="11018837" cy="1450181"/>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270164-69BC-4536-BEA6-FF8787667C03}">
      <dsp:nvSpPr>
        <dsp:cNvPr id="0" name=""/>
        <dsp:cNvSpPr/>
      </dsp:nvSpPr>
      <dsp:spPr>
        <a:xfrm>
          <a:off x="438679" y="2924532"/>
          <a:ext cx="797599" cy="7975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DB7339-A344-4FD0-A9DD-C2B673E288A6}">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066800">
            <a:lnSpc>
              <a:spcPct val="90000"/>
            </a:lnSpc>
            <a:spcBef>
              <a:spcPct val="0"/>
            </a:spcBef>
            <a:spcAft>
              <a:spcPct val="35000"/>
            </a:spcAft>
            <a:buNone/>
          </a:pPr>
          <a:r>
            <a:rPr lang="en-US" sz="2400" kern="1200" dirty="0"/>
            <a:t>Prompt typically includes </a:t>
          </a:r>
          <a:r>
            <a:rPr lang="en-US" sz="2400" b="1" i="1" kern="1200" dirty="0"/>
            <a:t>problem descriptions</a:t>
          </a:r>
          <a:r>
            <a:rPr lang="en-US" sz="2400" kern="1200" dirty="0"/>
            <a:t>, instructions on </a:t>
          </a:r>
          <a:r>
            <a:rPr lang="en-US" sz="2400" b="1" i="1" kern="1200" dirty="0"/>
            <a:t>how to solve </a:t>
          </a:r>
          <a:r>
            <a:rPr lang="en-US" sz="2400" kern="1200" dirty="0"/>
            <a:t>the problem, and </a:t>
          </a:r>
          <a:r>
            <a:rPr lang="en-US" sz="2400" b="1" i="1" kern="1200" dirty="0"/>
            <a:t>examples</a:t>
          </a:r>
          <a:r>
            <a:rPr lang="en-US" sz="2400" kern="1200" dirty="0"/>
            <a:t> of correct problem and solution pairs.</a:t>
          </a: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F183D-E3CE-419E-ADB8-2DC3E92EEB88}" type="datetimeFigureOut">
              <a:t>1/18/2024</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0AC24-B9CA-4B1F-BA52-A23C2E181A57}"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32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1/18/2024 1:19 PM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17575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1400" b="1" i="0" u="none" strike="noStrike" kern="1200" cap="none" spc="0" normalizeH="0" baseline="0" noProof="0" dirty="0">
                <a:ln>
                  <a:noFill/>
                </a:ln>
                <a:effectLst/>
                <a:uLnTx/>
                <a:uFillTx/>
                <a:latin typeface="Calibri" panose="020F0502020204030204"/>
                <a:ea typeface="等线" panose="02010600030101010101" pitchFamily="2" charset="-122"/>
                <a:cs typeface="+mn-cs"/>
              </a:rPr>
              <a:t>Develop your LLM flow from scratch</a:t>
            </a:r>
            <a:endParaRPr kumimoji="0" lang="en-US" sz="1400" b="0" i="0" u="none" strike="noStrike" kern="1200" cap="none" spc="0" normalizeH="0" baseline="0" noProof="0" dirty="0">
              <a:ln>
                <a:noFill/>
              </a:ln>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Construct a flow using pre-built tools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Support custom code</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Clone flows from samples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Calibri" panose="020F0502020204030204"/>
                <a:ea typeface="+mn-ea"/>
                <a:cs typeface="+mn-cs"/>
              </a:rPr>
              <a:t>Track run history</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70C0"/>
                </a:solidFill>
                <a:effectLst/>
                <a:uLnTx/>
                <a:uFillTx/>
                <a:latin typeface="Segoe UI Semibold"/>
                <a:ea typeface="+mn-ea"/>
                <a:cs typeface="+mn-cs"/>
              </a:rPr>
              <a:t>Variants </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2060"/>
                </a:solidFill>
                <a:effectLst/>
                <a:uLnTx/>
                <a:uFillTx/>
                <a:latin typeface="Calibri" panose="020F0502020204030204"/>
                <a:ea typeface="等线" panose="02010600030101010101" pitchFamily="2" charset="-122"/>
                <a:cs typeface="+mn-cs"/>
              </a:rPr>
              <a:t>Create dynamic prompts using external data and few shot samples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2060"/>
                </a:solidFill>
                <a:effectLst/>
                <a:uLnTx/>
                <a:uFillTx/>
                <a:latin typeface="Calibri" panose="020F0502020204030204"/>
                <a:ea typeface="等线" panose="02010600030101010101" pitchFamily="2" charset="-122"/>
                <a:cs typeface="+mn-cs"/>
              </a:rPr>
              <a:t>Edit your complex prompts in full screen</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2060"/>
                </a:solidFill>
                <a:effectLst/>
                <a:uLnTx/>
                <a:uFillTx/>
                <a:latin typeface="Calibri" panose="020F0502020204030204"/>
                <a:ea typeface="等线" panose="02010600030101010101" pitchFamily="2" charset="-122"/>
                <a:cs typeface="+mn-cs"/>
              </a:rPr>
              <a:t>Quickly tune prompt and LLM configuration with variants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kumimoji="0" lang="en-US" sz="1200" b="0" i="0" u="none" strike="noStrike" kern="1200" cap="none" spc="0" normalizeH="0" baseline="0" noProof="0" dirty="0">
              <a:ln>
                <a:noFill/>
              </a:ln>
              <a:effectLst/>
              <a:uLnTx/>
              <a:uFillTx/>
              <a:latin typeface="Calibri" panose="020F0502020204030204"/>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0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Prompt Flow supports managing API connections and secrets for be Azure services, custom APIs, or open-source connections.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464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err="1"/>
              <a:t>Groundedness</a:t>
            </a:r>
            <a:r>
              <a:rPr lang="en-US" dirty="0"/>
              <a:t> is a process of using prompt engineering and test to make sure the AI system is providing factual and relevant information based on the data source in the context.</a:t>
            </a:r>
          </a:p>
          <a:p>
            <a:endParaRPr lang="en-US" dirty="0"/>
          </a:p>
          <a:p>
            <a:r>
              <a:rPr lang="en-US" b="1" dirty="0"/>
              <a:t>Hallucination</a:t>
            </a:r>
            <a:r>
              <a:rPr lang="en-US" b="0" dirty="0"/>
              <a:t> is a process of using prompt engineering and test to make sure the AI system does not provide false information.  Examples of hallucination is providing is false that appears factual.  In some case, the information are backed with citation from credible and incredible sources.   This can sometimes the caused by a trained or fined-tuned model that the dataset is obsolete.</a:t>
            </a:r>
          </a:p>
        </p:txBody>
      </p:sp>
      <p:sp>
        <p:nvSpPr>
          <p:cNvPr id="4" name="Slide Number Placeholder 3"/>
          <p:cNvSpPr>
            <a:spLocks noGrp="1"/>
          </p:cNvSpPr>
          <p:nvPr>
            <p:ph type="sldNum" sz="quarter" idx="5"/>
          </p:nvPr>
        </p:nvSpPr>
        <p:spPr/>
        <p:txBody>
          <a:bodyPr/>
          <a:lstStyle/>
          <a:p>
            <a:fld id="{E4A0AC24-B9CA-4B1F-BA52-A23C2E181A57}" type="slidenum">
              <a:rPr lang="en-US" smtClean="0"/>
              <a:t>13</a:t>
            </a:fld>
            <a:endParaRPr lang="en-US"/>
          </a:p>
        </p:txBody>
      </p:sp>
    </p:spTree>
    <p:extLst>
      <p:ext uri="{BB962C8B-B14F-4D97-AF65-F5344CB8AC3E}">
        <p14:creationId xmlns:p14="http://schemas.microsoft.com/office/powerpoint/2010/main" val="2419166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Evaluating LLM solutions can be context especially with the outputs are dynamic.  That’s why Prompt Flow provides several pre-built evaluation flows to test AI solutions at a large-scale.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490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305694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extLst>
      <p:ext uri="{BB962C8B-B14F-4D97-AF65-F5344CB8AC3E}">
        <p14:creationId xmlns:p14="http://schemas.microsoft.com/office/powerpoint/2010/main" val="146059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1ECBE-6628-9345-9867-18A6BC7EE908}" type="slidenum">
              <a:rPr lang="en-US" smtClean="0"/>
              <a:t>3</a:t>
            </a:fld>
            <a:endParaRPr lang="en-US"/>
          </a:p>
        </p:txBody>
      </p:sp>
    </p:spTree>
    <p:extLst>
      <p:ext uri="{BB962C8B-B14F-4D97-AF65-F5344CB8AC3E}">
        <p14:creationId xmlns:p14="http://schemas.microsoft.com/office/powerpoint/2010/main" val="3343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 Only participants with Azure OpenAI enabled in their Azure Subscription can complete this work workshop.</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dirty="0">
                <a:cs typeface="Calibri"/>
              </a:rPr>
              <a:t>In today's data-driven world, the demand for machine learning models that not only excel in accuracy but also adhere to ethical principles has never been more pronounced. </a:t>
            </a:r>
          </a:p>
          <a:p>
            <a:pPr>
              <a:spcBef>
                <a:spcPct val="43750"/>
              </a:spcBef>
              <a:spcAft>
                <a:spcPct val="43750"/>
              </a:spcAft>
            </a:pPr>
            <a:endParaRPr lang="en-US" dirty="0"/>
          </a:p>
          <a:p>
            <a:r>
              <a:rPr lang="en-US" b="1" dirty="0">
                <a:cs typeface="Calibri"/>
              </a:rPr>
              <a:t>[Talking points]</a:t>
            </a:r>
            <a:endParaRPr lang="en-US" dirty="0">
              <a:cs typeface="Calibri"/>
            </a:endParaRPr>
          </a:p>
          <a:p>
            <a:r>
              <a:rPr lang="en-US" dirty="0">
                <a:cs typeface="Calibri"/>
              </a:rPr>
              <a:t>AI is here, today all around us, helping to make our lives more convenient, productive, and even entertaining.  It’s finding its way into some of the most important systems that affect us as individuals, across our lives, from healthcare, finance, education, and employment.</a:t>
            </a:r>
          </a:p>
          <a:p>
            <a:endParaRPr lang="en-US" dirty="0"/>
          </a:p>
          <a:p>
            <a:pPr marL="171450" indent="-171450">
              <a:buFont typeface="Arial,Sans-Serif"/>
              <a:buChar char="•"/>
            </a:pPr>
            <a:r>
              <a:rPr lang="en-US" dirty="0">
                <a:cs typeface="Calibri"/>
              </a:rPr>
              <a:t>Organizations have recognized that AI is poised to transform business and society</a:t>
            </a:r>
          </a:p>
          <a:p>
            <a:pPr marL="171450" indent="-171450">
              <a:buFont typeface="Arial,Sans-Serif"/>
              <a:buChar char="•"/>
            </a:pPr>
            <a:r>
              <a:rPr lang="en-US" dirty="0">
                <a:cs typeface="Calibri"/>
              </a:rPr>
              <a:t>The accelerated adoption are being met with evolving societal expectations and scrutiny</a:t>
            </a:r>
          </a:p>
          <a:p>
            <a:pPr marL="171450" indent="-171450">
              <a:buFont typeface="Arial,Sans-Serif"/>
              <a:buChar char="•"/>
            </a:pPr>
            <a:r>
              <a:rPr lang="en-US" dirty="0">
                <a:cs typeface="Calibri"/>
              </a:rPr>
              <a:t> We are seeing a growing number of government AI regulations in response.  </a:t>
            </a:r>
          </a:p>
          <a:p>
            <a:pPr marL="171450" indent="-171450">
              <a:buFont typeface="Arial,Sans-Serif"/>
              <a:buChar char="•"/>
            </a:pPr>
            <a:endParaRPr lang="en-US" dirty="0"/>
          </a:p>
          <a:p>
            <a:pPr marL="171450" indent="-171450">
              <a:buFont typeface="Arial,Sans-Serif"/>
              <a:buChar char="•"/>
            </a:pPr>
            <a:r>
              <a:rPr lang="en-US" dirty="0">
                <a:cs typeface="Calibri"/>
              </a:rPr>
              <a:t>AI has unique challenges that we need to respond to and to take steps toward a better future, we need to define new rules, norms, and practices.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let’s learn what is prompt engineering. Prompt engineering is a concept in Natural Language Processing (NLP) that involves </a:t>
            </a:r>
            <a:r>
              <a:rPr lang="en-US" b="0" i="0" dirty="0"/>
              <a:t>embedding descriptions of tasks in input to prompt the model to output the desired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Prompt typically includes: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 </a:t>
            </a:r>
            <a:r>
              <a:rPr lang="en-US" b="0" i="0" dirty="0"/>
              <a:t>Problem descriptions.   What tasks the system can provide information 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 </a:t>
            </a:r>
            <a:r>
              <a:rPr lang="en-US" b="0" dirty="0"/>
              <a:t>instructions on </a:t>
            </a:r>
            <a:r>
              <a:rPr lang="en-US" b="0" i="1" dirty="0"/>
              <a:t>how to solve </a:t>
            </a:r>
            <a:r>
              <a:rPr lang="en-US" b="0" dirty="0"/>
              <a:t>the problem.   For example, these often include do’s and don’t.  Where to get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 and </a:t>
            </a:r>
            <a:r>
              <a:rPr lang="en-US" b="0" i="1" dirty="0"/>
              <a:t>examples</a:t>
            </a:r>
            <a:r>
              <a:rPr lang="en-US" b="0" dirty="0"/>
              <a:t> of correct problem and solution pairs.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412DB5-7CDD-43DB-B6F7-7FA5F5DC721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641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It’s importance for the participants to understand about Vector data source and how the are used with LLMs.</a:t>
            </a:r>
          </a:p>
          <a:p>
            <a:endParaRPr lang="en-US" dirty="0"/>
          </a:p>
          <a:p>
            <a:pPr marL="228600" indent="-228600">
              <a:buAutoNum type="arabicPeriod"/>
            </a:pPr>
            <a:r>
              <a:rPr lang="en-US" dirty="0"/>
              <a:t>Input text is converted numeric values (also known as tokens).  Each number maps to an embedding model’s (e.g. Text-Embedding-Ada-002) dictionary of text or corpus.</a:t>
            </a:r>
          </a:p>
          <a:p>
            <a:pPr marL="0" indent="0">
              <a:buNone/>
            </a:pPr>
            <a:r>
              <a:rPr lang="en-US" dirty="0"/>
              <a:t>- Next, the model groups words in vectors that contains our similar words by meaning.</a:t>
            </a:r>
          </a:p>
          <a:p>
            <a:pPr marL="0" indent="0">
              <a:buNone/>
            </a:pPr>
            <a:endParaRPr lang="en-US" dirty="0"/>
          </a:p>
          <a:p>
            <a:pPr marL="228600" indent="-228600">
              <a:buAutoNum type="arabicPeriod" startAt="2"/>
            </a:pPr>
            <a:r>
              <a:rPr lang="en-US" dirty="0"/>
              <a:t>The Embedding diagram shows how the texts are group in vectors by relationship and meaning</a:t>
            </a:r>
          </a:p>
          <a:p>
            <a:pPr marL="228600" indent="-228600">
              <a:buAutoNum type="arabicPeriod" startAt="2"/>
            </a:pPr>
            <a:endParaRPr lang="en-US" dirty="0"/>
          </a:p>
          <a:p>
            <a:pPr marL="228600" indent="-228600">
              <a:buAutoNum type="arabicPeriod" startAt="2"/>
            </a:pPr>
            <a:r>
              <a:rPr lang="en-US" dirty="0"/>
              <a:t>The Vector index Lookup workflow of handling inputs and output</a:t>
            </a:r>
          </a:p>
          <a:p>
            <a:pPr marL="0" indent="0">
              <a:buNone/>
            </a:pPr>
            <a:r>
              <a:rPr lang="en-US" dirty="0"/>
              <a:t>-  When inserting your data into a vector database, it will be converted to numeric vector embedding</a:t>
            </a:r>
          </a:p>
          <a:p>
            <a:pPr marL="0" indent="0">
              <a:buNone/>
            </a:pPr>
            <a:r>
              <a:rPr lang="en-US" dirty="0"/>
              <a:t>-  The Vector store will create indexes by calculation the nearest neighbor of the words</a:t>
            </a:r>
          </a:p>
          <a:p>
            <a:pPr marL="0" indent="0">
              <a:buNone/>
            </a:pPr>
            <a:r>
              <a:rPr lang="en-US" dirty="0"/>
              <a:t>- When the user submits a prompt input inquiry,  the text is converted to numeric vector embeddings in our order to search the vector.</a:t>
            </a:r>
          </a:p>
          <a:p>
            <a:pPr marL="228600" indent="-228600">
              <a:buAutoNum type="arabicPeriod" startAt="2"/>
            </a:pPr>
            <a:endParaRPr lang="en-US" dirty="0"/>
          </a:p>
          <a:p>
            <a:pPr marL="228600" indent="-228600">
              <a:buAutoNum type="arabicPeriod" startAt="2"/>
            </a:pPr>
            <a:endParaRPr lang="en-US" dirty="0"/>
          </a:p>
        </p:txBody>
      </p:sp>
      <p:sp>
        <p:nvSpPr>
          <p:cNvPr id="4" name="Slide Number Placeholder 3"/>
          <p:cNvSpPr>
            <a:spLocks noGrp="1"/>
          </p:cNvSpPr>
          <p:nvPr>
            <p:ph type="sldNum" sz="quarter" idx="5"/>
          </p:nvPr>
        </p:nvSpPr>
        <p:spPr/>
        <p:txBody>
          <a:bodyPr/>
          <a:lstStyle/>
          <a:p>
            <a:fld id="{E4A0AC24-B9CA-4B1F-BA52-A23C2E181A57}" type="slidenum">
              <a:rPr lang="en-US" smtClean="0"/>
              <a:t>7</a:t>
            </a:fld>
            <a:endParaRPr lang="en-US"/>
          </a:p>
        </p:txBody>
      </p:sp>
    </p:spTree>
    <p:extLst>
      <p:ext uri="{BB962C8B-B14F-4D97-AF65-F5344CB8AC3E}">
        <p14:creationId xmlns:p14="http://schemas.microsoft.com/office/powerpoint/2010/main" val="794058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Users can leverage Azure Machine Learning prompt flow to build LLM AI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468138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evolution of </a:t>
            </a:r>
            <a:r>
              <a:rPr lang="en-US" dirty="0" err="1"/>
              <a:t>MLOps</a:t>
            </a:r>
            <a:r>
              <a:rPr lang="en-US" dirty="0"/>
              <a:t> to </a:t>
            </a:r>
            <a:r>
              <a:rPr lang="en-US" dirty="0" err="1"/>
              <a:t>LLMOps</a:t>
            </a:r>
            <a:r>
              <a:rPr lang="en-US" dirty="0"/>
              <a:t> is something we know organizations struggle with. Building and managing an LLM app today can feel like a bespoke process, combining models, open source frameworks, and manually connecting data sources. For many customers, it isn’t scalable and honestly customers right now are looking for guidance for how their existing </a:t>
            </a:r>
            <a:r>
              <a:rPr lang="en-US" dirty="0" err="1"/>
              <a:t>MLOps</a:t>
            </a:r>
            <a:r>
              <a:rPr lang="en-US" dirty="0"/>
              <a:t> can be augmented to cover these new workflows.</a:t>
            </a:r>
          </a:p>
          <a:p>
            <a:endParaRPr lang="en-US" dirty="0"/>
          </a:p>
          <a:p>
            <a:r>
              <a:rPr lang="en-US" dirty="0"/>
              <a:t>Luckily, while generative AI introduces new users, techniques, and challenges to </a:t>
            </a:r>
            <a:r>
              <a:rPr lang="en-US" dirty="0" err="1"/>
              <a:t>MLOps</a:t>
            </a:r>
            <a:r>
              <a:rPr lang="en-US" dirty="0"/>
              <a:t>, our customers can build on their existing </a:t>
            </a:r>
            <a:r>
              <a:rPr lang="en-US" dirty="0" err="1"/>
              <a:t>MLOps</a:t>
            </a:r>
            <a:r>
              <a:rPr lang="en-US" dirty="0"/>
              <a:t> tools and practices. They are not starting from scratch. For example, pipelines will still be important. Experimentation and tests will also be important – though it may come more naturally to data scientists than developers at first.</a:t>
            </a:r>
          </a:p>
          <a:p>
            <a:endParaRPr lang="en-US" dirty="0"/>
          </a:p>
          <a:p>
            <a:r>
              <a:rPr lang="en-US" dirty="0"/>
              <a:t>What is critical in this new workflow is that enterprises have control such that they can implement the safeguards their businesses require.</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8678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885215-DF1E-0AA5-0C07-3FF2D0174BB4}"/>
              </a:ext>
            </a:extLst>
          </p:cNvPr>
          <p:cNvSpPr/>
          <p:nvPr/>
        </p:nvSpPr>
        <p:spPr>
          <a:xfrm>
            <a:off x="0" y="6754960"/>
            <a:ext cx="12192000" cy="103053"/>
          </a:xfrm>
          <a:custGeom>
            <a:avLst/>
            <a:gdLst>
              <a:gd name="connsiteX0" fmla="*/ 0 w 12192000"/>
              <a:gd name="connsiteY0" fmla="*/ 0 h 103053"/>
              <a:gd name="connsiteX1" fmla="*/ 12192000 w 12192000"/>
              <a:gd name="connsiteY1" fmla="*/ 0 h 103053"/>
              <a:gd name="connsiteX2" fmla="*/ 12192000 w 12192000"/>
              <a:gd name="connsiteY2" fmla="*/ 103054 h 103053"/>
              <a:gd name="connsiteX3" fmla="*/ 0 w 12192000"/>
              <a:gd name="connsiteY3" fmla="*/ 103054 h 103053"/>
            </a:gdLst>
            <a:ahLst/>
            <a:cxnLst>
              <a:cxn ang="0">
                <a:pos x="connsiteX0" y="connsiteY0"/>
              </a:cxn>
              <a:cxn ang="0">
                <a:pos x="connsiteX1" y="connsiteY1"/>
              </a:cxn>
              <a:cxn ang="0">
                <a:pos x="connsiteX2" y="connsiteY2"/>
              </a:cxn>
              <a:cxn ang="0">
                <a:pos x="connsiteX3" y="connsiteY3"/>
              </a:cxn>
            </a:cxnLst>
            <a:rect l="l" t="t" r="r" b="b"/>
            <a:pathLst>
              <a:path w="12192000" h="103051">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1"/>
          </a:gradFill>
          <a:ln w="5237" cap="flat">
            <a:noFill/>
            <a:prstDash val="solid"/>
            <a:miter/>
          </a:ln>
        </p:spPr>
        <p:txBody>
          <a:bodyPr rtlCol="0" anchor="ctr"/>
          <a:lstStyle>
            <a:defPPr>
              <a:defRPr lang="en-US"/>
            </a:defPPr>
          </a:lstStyle>
          <a:p>
            <a:endParaRPr lang="en-US"/>
          </a:p>
        </p:txBody>
      </p:sp>
      <p:sp>
        <p:nvSpPr>
          <p:cNvPr id="6" name="TextBox 5">
            <a:extLst>
              <a:ext uri="{FF2B5EF4-FFF2-40B4-BE49-F238E27FC236}">
                <a16:creationId xmlns:a16="http://schemas.microsoft.com/office/drawing/2014/main" id="{65455DBE-3C9C-78D3-1CB5-B23DB38553EB}"/>
              </a:ext>
            </a:extLst>
          </p:cNvPr>
          <p:cNvSpPr txBox="1"/>
          <p:nvPr userDrawn="1"/>
        </p:nvSpPr>
        <p:spPr>
          <a:xfrm>
            <a:off x="1327150" y="2171700"/>
            <a:ext cx="6738383" cy="1015663"/>
          </a:xfrm>
          <a:prstGeom prst="rect">
            <a:avLst/>
          </a:prstGeom>
          <a:noFill/>
        </p:spPr>
        <p:txBody>
          <a:bodyPr wrap="none" lIns="0" tIns="0" rIns="0" bIns="0" rtlCol="0">
            <a:spAutoFit/>
          </a:bodyPr>
          <a:lstStyle>
            <a:defPPr>
              <a:defRPr lang="en-US"/>
            </a:defPPr>
          </a:lstStyle>
          <a:p>
            <a:pPr algn="l"/>
            <a:r>
              <a:rPr lang="en-US" sz="6600">
                <a:gradFill flip="none" rotWithShape="1">
                  <a:gsLst>
                    <a:gs pos="54000">
                      <a:srgbClr val="C73ECC"/>
                    </a:gs>
                    <a:gs pos="0">
                      <a:srgbClr val="8661C5"/>
                    </a:gs>
                    <a:gs pos="100000">
                      <a:srgbClr val="0078D4"/>
                    </a:gs>
                  </a:gsLst>
                  <a:lin ang="10800000" scaled="1"/>
                </a:gradFill>
                <a:latin typeface="Segoe UI Bold" panose="020B0802040204020203" pitchFamily="34" charset="0"/>
                <a:cs typeface="Segoe UI Bold" panose="020B0802040204020203" pitchFamily="34" charset="0"/>
              </a:rPr>
              <a:t>Livestream Event</a:t>
            </a:r>
          </a:p>
        </p:txBody>
      </p:sp>
      <p:sp>
        <p:nvSpPr>
          <p:cNvPr id="8" name="TextBox 7">
            <a:extLst>
              <a:ext uri="{FF2B5EF4-FFF2-40B4-BE49-F238E27FC236}">
                <a16:creationId xmlns:a16="http://schemas.microsoft.com/office/drawing/2014/main" id="{E54036EF-74E2-9E37-5240-1895EB0134F5}"/>
              </a:ext>
            </a:extLst>
          </p:cNvPr>
          <p:cNvSpPr txBox="1"/>
          <p:nvPr userDrawn="1"/>
        </p:nvSpPr>
        <p:spPr>
          <a:xfrm>
            <a:off x="1327150" y="3187363"/>
            <a:ext cx="4012958" cy="1015663"/>
          </a:xfrm>
          <a:prstGeom prst="rect">
            <a:avLst/>
          </a:prstGeom>
          <a:noFill/>
        </p:spPr>
        <p:txBody>
          <a:bodyPr wrap="none" lIns="0" tIns="0" rIns="0" bIns="0" rtlCol="0">
            <a:spAutoFit/>
          </a:bodyPr>
          <a:lstStyle>
            <a:defPPr>
              <a:defRPr lang="en-US"/>
            </a:defPPr>
          </a:lstStyle>
          <a:p>
            <a:pPr algn="l"/>
            <a:r>
              <a:rPr lang="en-US" sz="6600" b="1">
                <a:solidFill>
                  <a:srgbClr val="2A446F"/>
                </a:solidFill>
              </a:rPr>
              <a:t>Learn Live</a:t>
            </a:r>
          </a:p>
        </p:txBody>
      </p:sp>
      <p:pic>
        <p:nvPicPr>
          <p:cNvPr id="4" name="Graphic 3">
            <a:extLst>
              <a:ext uri="{FF2B5EF4-FFF2-40B4-BE49-F238E27FC236}">
                <a16:creationId xmlns:a16="http://schemas.microsoft.com/office/drawing/2014/main" id="{9E538649-E0D6-D00B-A0EB-6FB7E17DD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07434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rgbClr val="2A446F"/>
                </a:solidFill>
              </a:defRPr>
            </a:lvl1pPr>
          </a:lstStyle>
          <a:p>
            <a:r>
              <a:rPr lang="en-US"/>
              <a:t>Click to edit title style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rgbClr val="2A446F"/>
                </a:solidFill>
              </a:defRPr>
            </a:lvl1pPr>
          </a:lstStyle>
          <a:p>
            <a:r>
              <a:rPr lang="en-US"/>
              <a:t>Click to edit title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5" name="Subtitle"/>
          <p:cNvSpPr>
            <a:spLocks noGrp="1"/>
          </p:cNvSpPr>
          <p:nvPr>
            <p:ph type="body" sz="quarter" idx="12" hasCustomPrompt="1"/>
          </p:nvPr>
        </p:nvSpPr>
        <p:spPr>
          <a:xfrm>
            <a:off x="585216" y="3977319"/>
            <a:ext cx="7422134" cy="307777"/>
          </a:xfrm>
          <a:noFill/>
        </p:spPr>
        <p:txBody>
          <a:bodyPr wrap="square" lIns="0" tIns="0" rIns="0" bIns="0">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pPr lvl="0"/>
            <a:r>
              <a:rPr lang="en-US"/>
              <a:t>Speaker name</a:t>
            </a:r>
          </a:p>
        </p:txBody>
      </p:sp>
      <p:sp>
        <p:nvSpPr>
          <p:cNvPr id="2" name="Title"/>
          <p:cNvSpPr>
            <a:spLocks noGrp="1"/>
          </p:cNvSpPr>
          <p:nvPr>
            <p:ph type="title" hasCustomPrompt="1"/>
          </p:nvPr>
        </p:nvSpPr>
        <p:spPr>
          <a:xfrm>
            <a:off x="585216" y="3088623"/>
            <a:ext cx="74221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430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chemeClr val="tx2"/>
        </a:solidFill>
        <a:effectLst/>
      </p:bgPr>
    </p:bg>
    <p:spTree>
      <p:nvGrpSpPr>
        <p:cNvPr id="1" name=""/>
        <p:cNvGrpSpPr/>
        <p:nvPr/>
      </p:nvGrpSpPr>
      <p:grpSpPr>
        <a:xfrm>
          <a:off x="0" y="0"/>
          <a:ext cx="0" cy="0"/>
          <a:chOff x="0" y="0"/>
          <a:chExt cx="0" cy="0"/>
        </a:xfrm>
      </p:grpSpPr>
      <p:sp>
        <p:nvSpPr>
          <p:cNvPr id="10" name="ThankYou">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Copyright"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bg1"/>
                </a:solidFill>
                <a:cs typeface="Segoe UI" pitchFamily="34" charset="0"/>
              </a:rPr>
              <a:t>© Copyright Microsoft Corporation. All rights reserved. </a:t>
            </a:r>
          </a:p>
        </p:txBody>
      </p:sp>
      <p:sp>
        <p:nvSpPr>
          <p:cNvPr id="8" name="Title">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rgbClr val="2A446F"/>
                </a:solidFill>
                <a:effectLst/>
                <a:latin typeface="+mn-lt"/>
                <a:ea typeface="+mn-ea"/>
                <a:cs typeface="Segoe UI" pitchFamily="34" charset="0"/>
              </a:defRPr>
            </a:lvl1pPr>
          </a:lstStyle>
          <a:p>
            <a:endParaRPr lang="en-US"/>
          </a:p>
        </p:txBody>
      </p:sp>
      <p:pic>
        <p:nvPicPr>
          <p:cNvPr id="3" name="Graphic 2">
            <a:extLst>
              <a:ext uri="{FF2B5EF4-FFF2-40B4-BE49-F238E27FC236}">
                <a16:creationId xmlns:a16="http://schemas.microsoft.com/office/drawing/2014/main" id="{DCA95B40-5526-64F5-D6FA-03A6549E1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186960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912" userDrawn="1">
          <p15:clr>
            <a:srgbClr val="FBAE40"/>
          </p15:clr>
        </p15:guide>
        <p15:guide id="3" orient="horz" pos="12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6927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04E684-10F4-4CC3-A0B9-F03AA7BE37C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9821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013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chemeClr val="bg2"/>
        </a:solidFill>
        <a:effectLst/>
      </p:bgPr>
    </p:bg>
    <p:spTree>
      <p:nvGrpSpPr>
        <p:cNvPr id="1" name=""/>
        <p:cNvGrpSpPr/>
        <p:nvPr/>
      </p:nvGrpSpPr>
      <p:grpSpPr>
        <a:xfrm>
          <a:off x="0" y="0"/>
          <a:ext cx="0" cy="0"/>
          <a:chOff x="0" y="0"/>
          <a:chExt cx="0" cy="0"/>
        </a:xfrm>
      </p:grpSpPr>
      <p:pic>
        <p:nvPicPr>
          <p:cNvPr id="4" name="Background" descr="A picture containing icon&#10;&#10;Description automatically generated">
            <a:extLst>
              <a:ext uri="{FF2B5EF4-FFF2-40B4-BE49-F238E27FC236}">
                <a16:creationId xmlns:a16="http://schemas.microsoft.com/office/drawing/2014/main" id="{C2D2E77F-6635-C76C-938D-FD50C1AEC3EC}"/>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2" name="LearnLiveLogo" descr="preencoded.png">
            <a:extLst>
              <a:ext uri="{FF2B5EF4-FFF2-40B4-BE49-F238E27FC236}">
                <a16:creationId xmlns:a16="http://schemas.microsoft.com/office/drawing/2014/main" id="{A98027B2-58A0-3CA4-247A-D384BC9368E6}"/>
              </a:ext>
            </a:extLst>
          </p:cNvPr>
          <p:cNvPicPr>
            <a:picLocks noChangeAspect="1"/>
          </p:cNvPicPr>
          <p:nvPr userDrawn="1"/>
        </p:nvPicPr>
        <p:blipFill>
          <a:blip r:embed="rId3"/>
          <a:stretch>
            <a:fillRect/>
          </a:stretch>
        </p:blipFill>
        <p:spPr>
          <a:xfrm>
            <a:off x="584200" y="1429061"/>
            <a:ext cx="6498446" cy="1557782"/>
          </a:xfrm>
          <a:prstGeom prst="rect">
            <a:avLst/>
          </a:prstGeom>
        </p:spPr>
      </p:pic>
      <p:pic>
        <p:nvPicPr>
          <p:cNvPr id="15" name="Speaker2Image">
            <a:extLst>
              <a:ext uri="{FF2B5EF4-FFF2-40B4-BE49-F238E27FC236}">
                <a16:creationId xmlns:a16="http://schemas.microsoft.com/office/drawing/2014/main" id="{42F6917C-7CB6-284B-60AD-A55A8EDE3DFC}"/>
              </a:ext>
            </a:extLst>
          </p:cNvPr>
          <p:cNvPicPr>
            <a:picLocks noChangeAspect="1"/>
          </p:cNvPicPr>
          <p:nvPr userDrawn="1"/>
        </p:nvPicPr>
        <p:blipFill>
          <a:blip r:embed="rId4"/>
          <a:stretch>
            <a:fillRect/>
          </a:stretch>
        </p:blipFill>
        <p:spPr>
          <a:xfrm>
            <a:off x="8794748" y="3441310"/>
            <a:ext cx="2033631" cy="2032390"/>
          </a:xfrm>
          <a:prstGeom prst="roundRect">
            <a:avLst/>
          </a:prstGeom>
        </p:spPr>
      </p:pic>
      <p:pic>
        <p:nvPicPr>
          <p:cNvPr id="14" name="Speaker1Image">
            <a:extLst>
              <a:ext uri="{FF2B5EF4-FFF2-40B4-BE49-F238E27FC236}">
                <a16:creationId xmlns:a16="http://schemas.microsoft.com/office/drawing/2014/main" id="{7D2149DF-C01F-E427-67AF-DE719583CA5C}"/>
              </a:ext>
            </a:extLst>
          </p:cNvPr>
          <p:cNvPicPr>
            <a:picLocks noChangeAspect="1"/>
          </p:cNvPicPr>
          <p:nvPr userDrawn="1"/>
        </p:nvPicPr>
        <p:blipFill>
          <a:blip r:embed="rId4"/>
          <a:stretch>
            <a:fillRect/>
          </a:stretch>
        </p:blipFill>
        <p:spPr>
          <a:xfrm>
            <a:off x="8794749" y="704460"/>
            <a:ext cx="2033631" cy="2032390"/>
          </a:xfrm>
          <a:prstGeom prst="roundRect">
            <a:avLst/>
          </a:prstGeom>
        </p:spPr>
      </p:pic>
      <p:sp>
        <p:nvSpPr>
          <p:cNvPr id="16" name="Subtitle">
            <a:extLst>
              <a:ext uri="{FF2B5EF4-FFF2-40B4-BE49-F238E27FC236}">
                <a16:creationId xmlns:a16="http://schemas.microsoft.com/office/drawing/2014/main" id="{5CEC71EA-EFE4-788B-DE57-4AB54D70F8EC}"/>
              </a:ext>
            </a:extLst>
          </p:cNvPr>
          <p:cNvSpPr txBox="1"/>
          <p:nvPr userDrawn="1"/>
        </p:nvSpPr>
        <p:spPr>
          <a:xfrm>
            <a:off x="584200" y="6382187"/>
            <a:ext cx="6498446" cy="307777"/>
          </a:xfrm>
          <a:prstGeom prst="rect">
            <a:avLst/>
          </a:prstGeom>
          <a:noFill/>
        </p:spPr>
        <p:txBody>
          <a:bodyPr wrap="square" lIns="0" tIns="0" rIns="0" bIns="0" rtlCol="0">
            <a:spAutoFit/>
          </a:bodyPr>
          <a:lstStyle>
            <a:defPPr>
              <a:defRPr lang="en-US"/>
            </a:defPPr>
          </a:lstStyle>
          <a:p>
            <a:endParaRPr/>
          </a:p>
        </p:txBody>
      </p:sp>
      <p:sp>
        <p:nvSpPr>
          <p:cNvPr id="5" name="Title">
            <a:extLst>
              <a:ext uri="{FF2B5EF4-FFF2-40B4-BE49-F238E27FC236}">
                <a16:creationId xmlns:a16="http://schemas.microsoft.com/office/drawing/2014/main" id="{52BB1A11-0E88-0B40-9165-D18325866A63}"/>
              </a:ext>
            </a:extLst>
          </p:cNvPr>
          <p:cNvSpPr txBox="1"/>
          <p:nvPr userDrawn="1"/>
        </p:nvSpPr>
        <p:spPr>
          <a:xfrm>
            <a:off x="584200" y="3316210"/>
            <a:ext cx="7747000" cy="2194560"/>
          </a:xfrm>
          <a:prstGeom prst="rect">
            <a:avLst/>
          </a:prstGeom>
          <a:noFill/>
        </p:spPr>
        <p:txBody>
          <a:bodyPr wrap="square" lIns="0" tIns="0" rIns="0" bIns="0" rtlCol="0">
            <a:spAutoFit/>
          </a:bodyPr>
          <a:lstStyle>
            <a:defPPr>
              <a:defRPr lang="en-US"/>
            </a:defPPr>
          </a:lstStyle>
          <a:p>
            <a:pPr algn="l"/>
            <a:r>
              <a:rPr lang="en-US" sz="48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Train a model and debug it with Responsible AI dashboard</a:t>
            </a:r>
          </a:p>
        </p:txBody>
      </p:sp>
      <p:pic>
        <p:nvPicPr>
          <p:cNvPr id="8" name="Graphic 7">
            <a:extLst>
              <a:ext uri="{FF2B5EF4-FFF2-40B4-BE49-F238E27FC236}">
                <a16:creationId xmlns:a16="http://schemas.microsoft.com/office/drawing/2014/main" id="{F21D8C49-8258-5EA3-6C92-5397363B05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4380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212128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8592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90826" y="5410200"/>
            <a:ext cx="5242363" cy="615553"/>
          </a:xfrm>
          <a:prstGeom prst="rect">
            <a:avLst/>
          </a:prstGeom>
          <a:noFill/>
        </p:spPr>
        <p:txBody>
          <a:bodyPr wrap="square" lIns="0" tIns="0" rIns="0" bIns="0" rtlCol="0">
            <a:spAutoFit/>
          </a:bodyPr>
          <a:lstStyle>
            <a:defPPr>
              <a:defRPr lang="en-US"/>
            </a:defPPr>
          </a:lstStyle>
          <a:p>
            <a:pPr marL="0" indent="0">
              <a:buNone/>
            </a:pPr>
            <a:r>
              <a:rPr lang="en-US" sz="2000"/>
              <a:t>Complete interactive learning exercises, watch videos, and practice and apply your new skills.</a:t>
            </a:r>
          </a:p>
        </p:txBody>
      </p:sp>
    </p:spTree>
    <p:extLst>
      <p:ext uri="{BB962C8B-B14F-4D97-AF65-F5344CB8AC3E}">
        <p14:creationId xmlns:p14="http://schemas.microsoft.com/office/powerpoint/2010/main" val="1766268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solidFill>
                  <a:srgbClr val="2A446F"/>
                </a:solidFill>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2827454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54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40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_section_layout">
    <p:bg>
      <p:bgPr>
        <a:solidFill>
          <a:srgbClr val="F4F3F5"/>
        </a:solidFill>
        <a:effectLst/>
      </p:bgPr>
    </p:bg>
    <p:spTree>
      <p:nvGrpSpPr>
        <p:cNvPr id="1" name=""/>
        <p:cNvGrpSpPr/>
        <p:nvPr/>
      </p:nvGrpSpPr>
      <p:grpSpPr>
        <a:xfrm>
          <a:off x="0" y="0"/>
          <a:ext cx="0" cy="0"/>
          <a:chOff x="0" y="0"/>
          <a:chExt cx="0" cy="0"/>
        </a:xfrm>
      </p:grpSpPr>
      <p:sp>
        <p:nvSpPr>
          <p:cNvPr id="3" name="BulletedList">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1958003"/>
            <a:ext cx="6667500" cy="2941995"/>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D088A6A1-1795-C3C9-4A9E-6D6FA6A0CEC9}"/>
              </a:ext>
            </a:extLst>
          </p:cNvPr>
          <p:cNvSpPr txBox="1"/>
          <p:nvPr userDrawn="1"/>
        </p:nvSpPr>
        <p:spPr>
          <a:xfrm>
            <a:off x="582611" y="3275112"/>
            <a:ext cx="3474225" cy="304800"/>
          </a:xfrm>
          <a:prstGeom prst="rect">
            <a:avLst/>
          </a:prstGeom>
          <a:noFill/>
        </p:spPr>
        <p:txBody>
          <a:bodyPr wrap="square" lIns="0" tIns="0" rIns="0" bIns="0" rtlCol="0">
            <a:spAutoFit/>
          </a:bodyPr>
          <a:lstStyle>
            <a:defPPr>
              <a:defRPr lang="en-US"/>
            </a:defPPr>
          </a:lstStyle>
          <a:p>
            <a:pPr algn="l"/>
            <a:endParaRPr lang="en-US" sz="2000"/>
          </a:p>
        </p:txBody>
      </p:sp>
      <p:sp>
        <p:nvSpPr>
          <p:cNvPr id="6" name="Title">
            <a:extLst>
              <a:ext uri="{FF2B5EF4-FFF2-40B4-BE49-F238E27FC236}">
                <a16:creationId xmlns:a16="http://schemas.microsoft.com/office/drawing/2014/main" id="{F9B36422-BCCF-7373-240B-2027A64112AD}"/>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Tree>
    <p:extLst>
      <p:ext uri="{BB962C8B-B14F-4D97-AF65-F5344CB8AC3E}">
        <p14:creationId xmlns:p14="http://schemas.microsoft.com/office/powerpoint/2010/main" val="324878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ources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
    <p:bg>
      <p:bgPr>
        <a:solidFill>
          <a:srgbClr val="F4F3F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276999"/>
          </a:xfrm>
        </p:spPr>
        <p:txBody>
          <a:bodyPr anchor="t"/>
          <a:lstStyle>
            <a:lvl1pPr marL="0" indent="0">
              <a:spcAft>
                <a:spcPts val="600"/>
              </a:spcAft>
              <a:buFontTx/>
              <a:buNone/>
              <a:defRPr sz="1800"/>
            </a:lvl1pPr>
          </a:lstStyle>
          <a:p>
            <a:pPr lvl="0"/>
            <a:r>
              <a:rPr lang="en-US"/>
              <a:t>Click to edit text styles</a:t>
            </a:r>
          </a:p>
        </p:txBody>
      </p:sp>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cxnSp>
        <p:nvCxnSpPr>
          <p:cNvPr id="4" name="GradientLine">
            <a:extLst>
              <a:ext uri="{FF2B5EF4-FFF2-40B4-BE49-F238E27FC236}">
                <a16:creationId xmlns:a16="http://schemas.microsoft.com/office/drawing/2014/main" id="{0685494A-025D-C7C3-84BE-039E09517DEB}"/>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4DCD77DC-A8C9-222E-435D-8199D1CEA595}"/>
              </a:ext>
            </a:extLst>
          </p:cNvPr>
          <p:cNvSpPr>
            <a:spLocks noGrp="1"/>
          </p:cNvSpPr>
          <p:nvPr>
            <p:ph type="body" sz="quarter" idx="12" hasCustomPrompt="1"/>
          </p:nvPr>
        </p:nvSpPr>
        <p:spPr>
          <a:xfrm>
            <a:off x="588264" y="6272211"/>
            <a:ext cx="3767836" cy="276999"/>
          </a:xfrm>
        </p:spPr>
        <p:txBody>
          <a:bodyPr anchor="t"/>
          <a:lstStyle>
            <a:lvl1pPr marL="0" indent="0">
              <a:spcAft>
                <a:spcPts val="600"/>
              </a:spcAft>
              <a:buFontTx/>
              <a:buNone/>
              <a:defRPr sz="1800"/>
            </a:lvl1pPr>
          </a:lstStyle>
          <a:p>
            <a:pPr lvl="0"/>
            <a:r>
              <a:rPr lang="en-US"/>
              <a:t>Vote at &lt;LINK&gt;</a:t>
            </a:r>
          </a:p>
        </p:txBody>
      </p:sp>
      <p:pic>
        <p:nvPicPr>
          <p:cNvPr id="7" name="Picture 6" descr="Qr code&#10;&#10;Description automatically generated">
            <a:extLst>
              <a:ext uri="{FF2B5EF4-FFF2-40B4-BE49-F238E27FC236}">
                <a16:creationId xmlns:a16="http://schemas.microsoft.com/office/drawing/2014/main" id="{C143868B-98EB-6288-4E35-1EB895B434DF}"/>
              </a:ext>
            </a:extLst>
          </p:cNvPr>
          <p:cNvPicPr>
            <a:picLocks noChangeAspect="1"/>
          </p:cNvPicPr>
          <p:nvPr userDrawn="1"/>
        </p:nvPicPr>
        <p:blipFill>
          <a:blip r:embed="rId2"/>
          <a:stretch>
            <a:fillRect/>
          </a:stretch>
        </p:blipFill>
        <p:spPr>
          <a:xfrm>
            <a:off x="588263" y="4547684"/>
            <a:ext cx="1263802" cy="1263802"/>
          </a:xfrm>
          <a:prstGeom prst="rect">
            <a:avLst/>
          </a:prstGeom>
        </p:spPr>
      </p:pic>
    </p:spTree>
    <p:extLst>
      <p:ext uri="{BB962C8B-B14F-4D97-AF65-F5344CB8AC3E}">
        <p14:creationId xmlns:p14="http://schemas.microsoft.com/office/powerpoint/2010/main" val="960464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5292" r:id="rId2"/>
    <p:sldLayoutId id="2147485294" r:id="rId3"/>
    <p:sldLayoutId id="2147485295" r:id="rId4"/>
    <p:sldLayoutId id="2147485296" r:id="rId5"/>
    <p:sldLayoutId id="2147485297" r:id="rId6"/>
    <p:sldLayoutId id="2147485298"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10" r:id="rId17"/>
    <p:sldLayoutId id="2147485311" r:id="rId18"/>
    <p:sldLayoutId id="2147485312" r:id="rId19"/>
    <p:sldLayoutId id="2147485313" r:id="rId20"/>
    <p:sldLayoutId id="2147485314" r:id="rId21"/>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40.jpe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D816E-AE3B-575E-8C36-5477024461A2}"/>
              </a:ext>
            </a:extLst>
          </p:cNvPr>
          <p:cNvSpPr>
            <a:spLocks noGrp="1"/>
          </p:cNvSpPr>
          <p:nvPr>
            <p:ph type="title"/>
          </p:nvPr>
        </p:nvSpPr>
        <p:spPr>
          <a:xfrm>
            <a:off x="584200" y="2979778"/>
            <a:ext cx="7112000" cy="553998"/>
          </a:xfrm>
        </p:spPr>
        <p:txBody>
          <a:bodyPr/>
          <a:lstStyle/>
          <a:p>
            <a:r>
              <a:rPr lang="en-US" dirty="0"/>
              <a:t>Azure ML Prompt Flow</a:t>
            </a:r>
          </a:p>
        </p:txBody>
      </p:sp>
      <p:sp>
        <p:nvSpPr>
          <p:cNvPr id="9" name="Title">
            <a:extLst>
              <a:ext uri="{FF2B5EF4-FFF2-40B4-BE49-F238E27FC236}">
                <a16:creationId xmlns:a16="http://schemas.microsoft.com/office/drawing/2014/main" id="{898A8B3C-D089-89D7-2BD8-650E0EF657B9}"/>
              </a:ext>
            </a:extLst>
          </p:cNvPr>
          <p:cNvSpPr txBox="1">
            <a:spLocks/>
          </p:cNvSpPr>
          <p:nvPr/>
        </p:nvSpPr>
        <p:spPr>
          <a:xfrm>
            <a:off x="584201" y="2146157"/>
            <a:ext cx="6045200" cy="2769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sz="1800" b="1">
                <a:solidFill>
                  <a:srgbClr val="7030A0"/>
                </a:solidFill>
                <a:latin typeface="-apple-system"/>
              </a:rPr>
              <a:t>Train the Trainer | Presentation</a:t>
            </a:r>
          </a:p>
        </p:txBody>
      </p:sp>
      <p:sp>
        <p:nvSpPr>
          <p:cNvPr id="5" name="Text Placeholder 4">
            <a:extLst>
              <a:ext uri="{FF2B5EF4-FFF2-40B4-BE49-F238E27FC236}">
                <a16:creationId xmlns:a16="http://schemas.microsoft.com/office/drawing/2014/main" id="{85195576-9184-952B-610F-99B145C2E82D}"/>
              </a:ext>
            </a:extLst>
          </p:cNvPr>
          <p:cNvSpPr txBox="1">
            <a:spLocks/>
          </p:cNvSpPr>
          <p:nvPr/>
        </p:nvSpPr>
        <p:spPr>
          <a:xfrm>
            <a:off x="8469311" y="3331077"/>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a:solidFill>
                  <a:srgbClr val="FFFFFF"/>
                </a:solidFill>
              </a:rPr>
              <a:t>Ruth Yakubu</a:t>
            </a:r>
            <a:endParaRPr kumimoji="0" lang="en-US" sz="2200" b="1"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7" name="Picture 2">
            <a:extLst>
              <a:ext uri="{FF2B5EF4-FFF2-40B4-BE49-F238E27FC236}">
                <a16:creationId xmlns:a16="http://schemas.microsoft.com/office/drawing/2014/main" id="{1CAC0891-E703-8904-6E66-75976AB72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804078" y="3301991"/>
            <a:ext cx="1385026" cy="1385026"/>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99F2AF0C-9E02-3331-1B12-2FB4CB0EFC4B}"/>
              </a:ext>
            </a:extLst>
          </p:cNvPr>
          <p:cNvSpPr txBox="1">
            <a:spLocks/>
          </p:cNvSpPr>
          <p:nvPr/>
        </p:nvSpPr>
        <p:spPr>
          <a:xfrm>
            <a:off x="8469310" y="3757136"/>
            <a:ext cx="3341690" cy="73866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a:solidFill>
                  <a:srgbClr val="FFFFFF"/>
                </a:solidFill>
                <a:cs typeface="Segoe UI"/>
              </a:rPr>
              <a:t>Principal Cloud Advocate (AI)</a:t>
            </a:r>
          </a:p>
          <a:p>
            <a:pPr lvl="0">
              <a:defRPr/>
            </a:pPr>
            <a:r>
              <a:rPr lang="en-US" sz="1600">
                <a:solidFill>
                  <a:srgbClr val="FFFFFF"/>
                </a:solidFill>
                <a:cs typeface="Segoe UI"/>
              </a:rPr>
              <a:t>Microsoft</a:t>
            </a:r>
            <a:br>
              <a:rPr kumimoji="0" lang="en-US" sz="1600" b="0" i="0" u="none" strike="noStrike" kern="1200" cap="none" spc="0" normalizeH="0" baseline="0" noProof="0">
                <a:ln>
                  <a:noFill/>
                </a:ln>
                <a:solidFill>
                  <a:srgbClr val="FFFFFF"/>
                </a:solidFill>
                <a:effectLst/>
                <a:uLnTx/>
                <a:uFillTx/>
                <a:latin typeface="Segoe UI"/>
                <a:cs typeface="Segoe UI"/>
              </a:rPr>
            </a:br>
            <a:r>
              <a:rPr lang="en-US" sz="1600">
                <a:solidFill>
                  <a:srgbClr val="FFFFFF"/>
                </a:solidFill>
                <a:latin typeface="Segoe UI"/>
                <a:cs typeface="Segoe UI"/>
              </a:rPr>
              <a:t>@</a:t>
            </a:r>
            <a:r>
              <a:rPr lang="en-US" sz="1600" err="1">
                <a:solidFill>
                  <a:srgbClr val="FFFFFF"/>
                </a:solidFill>
                <a:latin typeface="Segoe UI"/>
                <a:cs typeface="Segoe UI"/>
              </a:rPr>
              <a:t>ruthieyakubu</a:t>
            </a:r>
            <a:endParaRPr kumimoji="0" lang="hy-AM" sz="1600" b="0" i="0" u="none" strike="noStrike" kern="1200" cap="none" spc="0" normalizeH="0" baseline="0" noProof="0">
              <a:ln>
                <a:noFill/>
              </a:ln>
              <a:solidFill>
                <a:srgbClr val="FFFFFF"/>
              </a:solidFill>
              <a:effectLst/>
              <a:uLnTx/>
              <a:uFillTx/>
              <a:latin typeface="Segoe UI"/>
              <a:cs typeface="Segoe UI"/>
            </a:endParaRPr>
          </a:p>
        </p:txBody>
      </p:sp>
    </p:spTree>
    <p:extLst>
      <p:ext uri="{BB962C8B-B14F-4D97-AF65-F5344CB8AC3E}">
        <p14:creationId xmlns:p14="http://schemas.microsoft.com/office/powerpoint/2010/main" val="19178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a:xfrm>
            <a:off x="588963" y="457200"/>
            <a:ext cx="11017250" cy="553998"/>
          </a:xfrm>
        </p:spPr>
        <p:txBody>
          <a:bodyPr/>
          <a:lstStyle/>
          <a:p>
            <a:r>
              <a:rPr lang="en-US" dirty="0">
                <a:cs typeface="Segoe UI"/>
              </a:rPr>
              <a:t>Azure Machine Learning prompt flow</a:t>
            </a:r>
          </a:p>
        </p:txBody>
      </p:sp>
      <p:sp>
        <p:nvSpPr>
          <p:cNvPr id="7" name="TextBox 6">
            <a:extLst>
              <a:ext uri="{FF2B5EF4-FFF2-40B4-BE49-F238E27FC236}">
                <a16:creationId xmlns:a16="http://schemas.microsoft.com/office/drawing/2014/main" id="{88FABB6D-233F-1D8D-6944-67036965BDA9}"/>
              </a:ext>
            </a:extLst>
          </p:cNvPr>
          <p:cNvSpPr txBox="1"/>
          <p:nvPr/>
        </p:nvSpPr>
        <p:spPr>
          <a:xfrm>
            <a:off x="584201" y="2017713"/>
            <a:ext cx="4424362" cy="4336572"/>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Semibold"/>
                <a:ea typeface="+mn-ea"/>
                <a:cs typeface="+mn-cs"/>
              </a:rPr>
              <a:t>Capabilities Overview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70C0"/>
                </a:solidFill>
                <a:effectLst/>
                <a:uLnTx/>
                <a:uFillTx/>
                <a:latin typeface="Calibri" panose="020F0502020204030204"/>
                <a:ea typeface="+mn-ea"/>
                <a:cs typeface="+mn-cs"/>
              </a:rPr>
              <a:t>Develop workflows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Develop flows that connect to various language models, external data sources, tools, and custom code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70C0"/>
                </a:solidFill>
                <a:effectLst/>
                <a:uLnTx/>
                <a:uFillTx/>
                <a:latin typeface="Calibri" panose="020F0502020204030204"/>
                <a:ea typeface="+mn-ea"/>
                <a:cs typeface="+mn-cs"/>
              </a:rPr>
              <a:t>Test and evaluate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Test flows with large datasets in parallel</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Evaluate the AI quality of the workflows with metrics like performance, </a:t>
            </a:r>
            <a:r>
              <a:rPr kumimoji="0" lang="en-US" sz="1400" b="0" i="0" u="none" strike="noStrike" kern="1200" cap="none" spc="0" normalizeH="0" baseline="0" noProof="0" dirty="0" err="1">
                <a:ln>
                  <a:noFill/>
                </a:ln>
                <a:effectLst/>
                <a:uLnTx/>
                <a:uFillTx/>
                <a:latin typeface="Calibri" panose="020F0502020204030204"/>
                <a:ea typeface="+mn-ea"/>
                <a:cs typeface="+mn-cs"/>
              </a:rPr>
              <a:t>groundedness</a:t>
            </a:r>
            <a:r>
              <a:rPr kumimoji="0" lang="en-US" sz="1400" b="0" i="0" u="none" strike="noStrike" kern="1200" cap="none" spc="0" normalizeH="0" baseline="0" noProof="0" dirty="0">
                <a:ln>
                  <a:noFill/>
                </a:ln>
                <a:effectLst/>
                <a:uLnTx/>
                <a:uFillTx/>
                <a:latin typeface="Calibri" panose="020F0502020204030204"/>
                <a:ea typeface="+mn-ea"/>
                <a:cs typeface="+mn-cs"/>
              </a:rPr>
              <a:t>, and accuracy</a:t>
            </a:r>
            <a:endParaRPr kumimoji="0" lang="en-US" sz="1500" b="0" i="0" u="none" strike="noStrike" kern="1200" cap="none" spc="0" normalizeH="0" baseline="0" noProof="0" dirty="0">
              <a:ln>
                <a:noFill/>
              </a:ln>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70C0"/>
                </a:solidFill>
                <a:effectLst/>
                <a:uLnTx/>
                <a:uFillTx/>
                <a:latin typeface="Calibri" panose="020F0502020204030204"/>
                <a:ea typeface="+mn-ea"/>
                <a:cs typeface="+mn-cs"/>
              </a:rPr>
              <a:t>Prompt tuning</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Easily tune prompts​ with variants and versions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dirty="0">
                <a:ln>
                  <a:noFill/>
                </a:ln>
                <a:solidFill>
                  <a:srgbClr val="0070C0"/>
                </a:solidFill>
                <a:effectLst/>
                <a:uLnTx/>
                <a:uFillTx/>
                <a:latin typeface="Calibri" panose="020F0502020204030204"/>
                <a:ea typeface="+mn-ea"/>
                <a:cs typeface="+mn-cs"/>
              </a:rPr>
              <a:t>Compare and deploy</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Visually compare across experiments</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a:ea typeface="+mn-ea"/>
                <a:cs typeface="+mn-cs"/>
              </a:rPr>
              <a:t>One-click deploy to a managed endpoint for rapid integration</a:t>
            </a:r>
          </a:p>
        </p:txBody>
      </p:sp>
      <p:pic>
        <p:nvPicPr>
          <p:cNvPr id="2" name="Picture 2" descr="图形用户界面, 应用程序&#10;&#10;描述已自动生成">
            <a:extLst>
              <a:ext uri="{FF2B5EF4-FFF2-40B4-BE49-F238E27FC236}">
                <a16:creationId xmlns:a16="http://schemas.microsoft.com/office/drawing/2014/main" id="{9B644C83-1FDD-1085-8273-4EDC9A4B3E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02" t="592" r="-1495" b="-1168"/>
          <a:stretch/>
        </p:blipFill>
        <p:spPr bwMode="auto">
          <a:xfrm>
            <a:off x="4625598" y="2017713"/>
            <a:ext cx="7468977" cy="420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a:xfrm>
            <a:off x="588963" y="457200"/>
            <a:ext cx="11017250" cy="553998"/>
          </a:xfrm>
        </p:spPr>
        <p:txBody>
          <a:bodyPr/>
          <a:lstStyle/>
          <a:p>
            <a:r>
              <a:rPr lang="en-US" dirty="0">
                <a:cs typeface="Segoe UI"/>
              </a:rPr>
              <a:t>Manage API connection and secrets</a:t>
            </a:r>
          </a:p>
        </p:txBody>
      </p:sp>
      <p:sp>
        <p:nvSpPr>
          <p:cNvPr id="7" name="TextBox 6">
            <a:extLst>
              <a:ext uri="{FF2B5EF4-FFF2-40B4-BE49-F238E27FC236}">
                <a16:creationId xmlns:a16="http://schemas.microsoft.com/office/drawing/2014/main" id="{88FABB6D-233F-1D8D-6944-67036965BDA9}"/>
              </a:ext>
            </a:extLst>
          </p:cNvPr>
          <p:cNvSpPr txBox="1"/>
          <p:nvPr/>
        </p:nvSpPr>
        <p:spPr>
          <a:xfrm>
            <a:off x="561790" y="2017713"/>
            <a:ext cx="4424362" cy="2677656"/>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Semibold"/>
                <a:ea typeface="+mn-ea"/>
                <a:cs typeface="+mn-cs"/>
              </a:rPr>
              <a:t>Connections</a:t>
            </a: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1800" b="1" i="0" u="none" strike="noStrike" kern="1200" cap="none" spc="0" normalizeH="0" baseline="0" noProof="0" dirty="0">
                <a:ln>
                  <a:noFill/>
                </a:ln>
                <a:effectLst/>
                <a:uLnTx/>
                <a:uFillTx/>
                <a:latin typeface="Calibri" panose="020F0502020204030204"/>
                <a:ea typeface="等线" panose="02010600030101010101" pitchFamily="2" charset="-122"/>
                <a:cs typeface="+mn-cs"/>
              </a:rPr>
              <a:t>Manage APIs and external data sources</a:t>
            </a:r>
            <a:endParaRPr kumimoji="0" lang="en-US" sz="1800" b="0" i="0" u="none" strike="noStrike" kern="1200" cap="none" spc="0" normalizeH="0" baseline="0" noProof="0" dirty="0">
              <a:ln>
                <a:noFill/>
              </a:ln>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a:ea typeface="+mn-ea"/>
                <a:cs typeface="+mn-cs"/>
              </a:rPr>
              <a:t>Seamless integration with pre-built LLMs like Azure OpenAI Service</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Calibri" panose="020F0502020204030204"/>
              </a:rPr>
              <a:t>Built-in safety system with Azure AI Content Safety</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600" dirty="0">
                <a:latin typeface="Calibri" panose="020F0502020204030204"/>
              </a:rPr>
              <a:t>Effectively manage credentials or secrets for APIs</a:t>
            </a:r>
            <a:endParaRPr kumimoji="0" lang="en-US" sz="1600" b="0" i="0" u="none" strike="noStrike" kern="1200" cap="none" spc="0" normalizeH="0" baseline="0" noProof="0" dirty="0">
              <a:ln>
                <a:noFill/>
              </a:ln>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Calibri" panose="020F0502020204030204"/>
                <a:ea typeface="+mn-ea"/>
                <a:cs typeface="+mn-cs"/>
              </a:rPr>
              <a:t>Create your own connections in Python tools</a:t>
            </a:r>
          </a:p>
        </p:txBody>
      </p:sp>
      <p:pic>
        <p:nvPicPr>
          <p:cNvPr id="4" name="Picture 3">
            <a:extLst>
              <a:ext uri="{FF2B5EF4-FFF2-40B4-BE49-F238E27FC236}">
                <a16:creationId xmlns:a16="http://schemas.microsoft.com/office/drawing/2014/main" id="{DE9036D7-3C33-A28F-7DF3-357FFE4A9359}"/>
              </a:ext>
            </a:extLst>
          </p:cNvPr>
          <p:cNvPicPr>
            <a:picLocks noChangeAspect="1"/>
          </p:cNvPicPr>
          <p:nvPr/>
        </p:nvPicPr>
        <p:blipFill rotWithShape="1">
          <a:blip r:embed="rId3"/>
          <a:srcRect r="23320"/>
          <a:stretch/>
        </p:blipFill>
        <p:spPr>
          <a:xfrm>
            <a:off x="4756954" y="1599883"/>
            <a:ext cx="7354364" cy="4899529"/>
          </a:xfrm>
          <a:prstGeom prst="rect">
            <a:avLst/>
          </a:prstGeom>
        </p:spPr>
      </p:pic>
    </p:spTree>
    <p:extLst>
      <p:ext uri="{BB962C8B-B14F-4D97-AF65-F5344CB8AC3E}">
        <p14:creationId xmlns:p14="http://schemas.microsoft.com/office/powerpoint/2010/main" val="248206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3D8C-0F7F-E776-C347-E65D9BDD6B13}"/>
              </a:ext>
            </a:extLst>
          </p:cNvPr>
          <p:cNvSpPr>
            <a:spLocks noGrp="1"/>
          </p:cNvSpPr>
          <p:nvPr>
            <p:ph type="title"/>
          </p:nvPr>
        </p:nvSpPr>
        <p:spPr/>
        <p:txBody>
          <a:bodyPr/>
          <a:lstStyle/>
          <a:p>
            <a:r>
              <a:rPr lang="en-US" dirty="0"/>
              <a:t>Responsible AI in Prompt Engineering</a:t>
            </a:r>
          </a:p>
        </p:txBody>
      </p:sp>
      <p:sp>
        <p:nvSpPr>
          <p:cNvPr id="4" name="Rounded Rectangle 9">
            <a:extLst>
              <a:ext uri="{FF2B5EF4-FFF2-40B4-BE49-F238E27FC236}">
                <a16:creationId xmlns:a16="http://schemas.microsoft.com/office/drawing/2014/main" id="{A96F08A0-DE34-FCD5-A07D-C87D5E27A0B7}"/>
              </a:ext>
              <a:ext uri="{C183D7F6-B498-43B3-948B-1728B52AA6E4}">
                <adec:decorative xmlns:adec="http://schemas.microsoft.com/office/drawing/2017/decorative" val="1"/>
              </a:ext>
            </a:extLst>
          </p:cNvPr>
          <p:cNvSpPr/>
          <p:nvPr/>
        </p:nvSpPr>
        <p:spPr bwMode="auto">
          <a:xfrm>
            <a:off x="1027199" y="3338161"/>
            <a:ext cx="6165197" cy="1798181"/>
          </a:xfrm>
          <a:prstGeom prst="roundRect">
            <a:avLst>
              <a:gd name="adj" fmla="val 0"/>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5" name="Rectangle: Top Corners Rounded 4">
            <a:extLst>
              <a:ext uri="{FF2B5EF4-FFF2-40B4-BE49-F238E27FC236}">
                <a16:creationId xmlns:a16="http://schemas.microsoft.com/office/drawing/2014/main" id="{9FD798B9-A3D9-F76C-7CEE-40DBEFDE14D0}"/>
              </a:ext>
              <a:ext uri="{C183D7F6-B498-43B3-948B-1728B52AA6E4}">
                <adec:decorative xmlns:adec="http://schemas.microsoft.com/office/drawing/2017/decorative" val="1"/>
              </a:ext>
            </a:extLst>
          </p:cNvPr>
          <p:cNvSpPr/>
          <p:nvPr/>
        </p:nvSpPr>
        <p:spPr bwMode="auto">
          <a:xfrm>
            <a:off x="1019828" y="1683264"/>
            <a:ext cx="6172568" cy="1618026"/>
          </a:xfrm>
          <a:prstGeom prst="round2SameRect">
            <a:avLst>
              <a:gd name="adj1" fmla="val 7566"/>
              <a:gd name="adj2" fmla="val 0"/>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7" name="Rounded Rectangle 10">
            <a:extLst>
              <a:ext uri="{FF2B5EF4-FFF2-40B4-BE49-F238E27FC236}">
                <a16:creationId xmlns:a16="http://schemas.microsoft.com/office/drawing/2014/main" id="{B4B90251-2E8C-6EB5-2DDA-FB869DB9AC06}"/>
              </a:ext>
            </a:extLst>
          </p:cNvPr>
          <p:cNvSpPr/>
          <p:nvPr/>
        </p:nvSpPr>
        <p:spPr bwMode="auto">
          <a:xfrm>
            <a:off x="731924" y="1560295"/>
            <a:ext cx="1582033" cy="278254"/>
          </a:xfrm>
          <a:prstGeom prst="roundRect">
            <a:avLst>
              <a:gd name="adj" fmla="val 50000"/>
            </a:avLst>
          </a:prstGeom>
          <a:gradFill>
            <a:gsLst>
              <a:gs pos="35000">
                <a:srgbClr val="8DC8E8"/>
              </a:gs>
              <a:gs pos="10000">
                <a:srgbClr val="D59ED7"/>
              </a:gs>
            </a:gsLst>
            <a:path path="circle">
              <a:fillToRect l="100000" t="100000"/>
            </a:path>
          </a:gradFill>
          <a:ln>
            <a:noFill/>
            <a:headEnd type="none" w="med" len="med"/>
            <a:tailEnd type="none" w="med" len="med"/>
          </a:ln>
          <a:effectLst>
            <a:outerShdw blurRad="63500" dist="127000" dir="2700000" algn="t"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500" b="1" u="none" strike="noStrike" kern="1200" cap="none" spc="0" normalizeH="0" baseline="0" noProof="0" dirty="0">
                <a:ln>
                  <a:noFill/>
                </a:ln>
                <a:solidFill>
                  <a:srgbClr val="000000"/>
                </a:solidFill>
                <a:effectLst/>
                <a:uLnTx/>
                <a:uFillTx/>
                <a:latin typeface="Segoe UI Semibold" panose="020B0502040204020203" pitchFamily="34" charset="0"/>
                <a:cs typeface="Segoe UI Semibold" panose="020B0502040204020203" pitchFamily="34" charset="0"/>
              </a:rPr>
              <a:t>Meta Prompt</a:t>
            </a:r>
          </a:p>
        </p:txBody>
      </p:sp>
      <p:sp>
        <p:nvSpPr>
          <p:cNvPr id="8" name="TextBox 7">
            <a:extLst>
              <a:ext uri="{FF2B5EF4-FFF2-40B4-BE49-F238E27FC236}">
                <a16:creationId xmlns:a16="http://schemas.microsoft.com/office/drawing/2014/main" id="{71157DE5-3565-C52B-5F18-E8F0B28615D9}"/>
              </a:ext>
            </a:extLst>
          </p:cNvPr>
          <p:cNvSpPr txBox="1"/>
          <p:nvPr/>
        </p:nvSpPr>
        <p:spPr>
          <a:xfrm>
            <a:off x="1160341" y="1973808"/>
            <a:ext cx="5832518" cy="1231106"/>
          </a:xfrm>
          <a:prstGeom prst="rect">
            <a:avLst/>
          </a:prstGeom>
          <a:noFill/>
        </p:spPr>
        <p:txBody>
          <a:bodyPr wrap="square">
            <a:spAutoFit/>
          </a:bodyPr>
          <a:lstStyle/>
          <a:p>
            <a:pPr>
              <a:defRPr/>
            </a:pPr>
            <a:r>
              <a:rPr lang="en-US" sz="1300" dirty="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ea typeface="SimSun" panose="02010600030101010101" pitchFamily="2" charset="-122"/>
                <a:cs typeface="Segoe UI" panose="020B0502040204020203" pitchFamily="34" charset="0"/>
              </a:rPr>
              <a:t> If the </a:t>
            </a:r>
            <a:r>
              <a:rPr lang="en-US" sz="1200" dirty="0">
                <a:latin typeface="Segoe UI" panose="020B0502040204020203" pitchFamily="34" charset="0"/>
                <a:ea typeface="SimSun" panose="02010600030101010101" pitchFamily="2" charset="-122"/>
                <a:cs typeface="Segoe UI" panose="020B0502040204020203" pitchFamily="34" charset="0"/>
              </a:rPr>
              <a:t>search</a:t>
            </a:r>
            <a:r>
              <a:rPr kumimoji="0" lang="en-US" sz="1200" b="0" i="0" u="none" strike="noStrike" kern="1200" cap="none" spc="0" normalizeH="0" baseline="0" noProof="0" dirty="0">
                <a:ln>
                  <a:noFill/>
                </a:ln>
                <a:effectLst/>
                <a:uLnTx/>
                <a:uFillTx/>
                <a:latin typeface="Segoe UI" panose="020B0502040204020203" pitchFamily="34" charset="0"/>
                <a:ea typeface="SimSun" panose="02010600030101010101" pitchFamily="2" charset="-122"/>
                <a:cs typeface="Segoe UI" panose="020B0502040204020203" pitchFamily="34" charset="0"/>
              </a:rPr>
              <a:t> results based on [relevant documents] do not contain sufficient information to answer user message completely, you only use **facts from the search results** and **do not** add any information by itself.</a:t>
            </a:r>
          </a:p>
        </p:txBody>
      </p:sp>
      <p:sp>
        <p:nvSpPr>
          <p:cNvPr id="9" name="TextBox 8">
            <a:extLst>
              <a:ext uri="{FF2B5EF4-FFF2-40B4-BE49-F238E27FC236}">
                <a16:creationId xmlns:a16="http://schemas.microsoft.com/office/drawing/2014/main" id="{55FDB945-C6F5-4E8A-81CF-D2B5E5CE3220}"/>
              </a:ext>
            </a:extLst>
          </p:cNvPr>
          <p:cNvSpPr txBox="1"/>
          <p:nvPr/>
        </p:nvSpPr>
        <p:spPr>
          <a:xfrm>
            <a:off x="1160341" y="3392666"/>
            <a:ext cx="5832519" cy="2323713"/>
          </a:xfrm>
          <a:prstGeom prst="rect">
            <a:avLst/>
          </a:prstGeom>
          <a:noFill/>
        </p:spPr>
        <p:txBody>
          <a:bodyPr wrap="square">
            <a:spAutoFit/>
          </a:bodyPr>
          <a:lstStyle/>
          <a:p>
            <a:pPr>
              <a:defRPr/>
            </a:pPr>
            <a:r>
              <a:rPr lang="en-US" sz="1300" dirty="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Hallucination</a:t>
            </a:r>
          </a:p>
          <a:p>
            <a:pPr marL="171450" lvl="0" indent="-171450">
              <a:lnSpc>
                <a:spcPct val="100000"/>
              </a:lnSpc>
              <a:buFont typeface="Arial" panose="020B0604020202020204" pitchFamily="34" charset="0"/>
              <a:buChar char="•"/>
            </a:pPr>
            <a:r>
              <a:rPr lang="en-US" sz="1200" dirty="0"/>
              <a:t>Include instructions of requesting the model not to make up stuff but stay with facts.</a:t>
            </a:r>
          </a:p>
          <a:p>
            <a:pPr marL="171450" indent="-171450">
              <a:buFont typeface="Arial" panose="020B0604020202020204" pitchFamily="34" charset="0"/>
              <a:buChar char="•"/>
            </a:pPr>
            <a:r>
              <a:rPr lang="en-US" sz="1200" dirty="0"/>
              <a:t>Restrict the output (e.g., choose from a confined list instead of generating free form strings)</a:t>
            </a:r>
          </a:p>
          <a:p>
            <a:pPr marL="171450" indent="-171450">
              <a:buFont typeface="Arial" panose="020B0604020202020204" pitchFamily="34" charset="0"/>
              <a:buChar char="•"/>
            </a:pPr>
            <a:r>
              <a:rPr lang="en-US" sz="1200" dirty="0">
                <a:latin typeface="Calibri"/>
                <a:cs typeface="Calibri"/>
              </a:rPr>
              <a:t>Add</a:t>
            </a:r>
            <a:r>
              <a:rPr lang="en-US" sz="1200" dirty="0">
                <a:latin typeface="Segoe UI Semibold"/>
              </a:rPr>
              <a:t> </a:t>
            </a:r>
            <a:r>
              <a:rPr lang="en-US" sz="1200" dirty="0"/>
              <a:t>Chain of Thought style of instruction, "Solve the problem step by step.“</a:t>
            </a:r>
          </a:p>
          <a:p>
            <a:pPr marL="171450" indent="-171450">
              <a:buFont typeface="Arial" panose="020B0604020202020204" pitchFamily="34" charset="0"/>
              <a:buChar char="•"/>
            </a:pPr>
            <a:r>
              <a:rPr lang="en-US" sz="1200" dirty="0">
                <a:latin typeface="Calibri"/>
                <a:cs typeface="Calibri"/>
              </a:rPr>
              <a:t>Repeat </a:t>
            </a:r>
            <a:r>
              <a:rPr lang="en-US" sz="1200" dirty="0"/>
              <a:t>most important instructions in the prompt a couple of times.</a:t>
            </a:r>
          </a:p>
          <a:p>
            <a:pPr marL="171450" indent="-171450">
              <a:buFont typeface="Arial" panose="020B0604020202020204" pitchFamily="34" charset="0"/>
              <a:buChar char="•"/>
            </a:pPr>
            <a:r>
              <a:rPr lang="en-US" sz="1200" dirty="0">
                <a:latin typeface="Calibri"/>
                <a:cs typeface="Calibri"/>
              </a:rPr>
              <a:t>Position </a:t>
            </a:r>
            <a:r>
              <a:rPr lang="en-US" sz="1200" dirty="0"/>
              <a:t>most important instructions in the last making use of latency effect.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lvl="0" indent="-171450">
              <a:lnSpc>
                <a:spcPct val="100000"/>
              </a:lnSpc>
              <a:buFont typeface="Arial" panose="020B0604020202020204" pitchFamily="34" charset="0"/>
              <a:buChar char="•"/>
            </a:pPr>
            <a:endParaRPr lang="en-US" sz="1200" dirty="0"/>
          </a:p>
        </p:txBody>
      </p:sp>
      <p:grpSp>
        <p:nvGrpSpPr>
          <p:cNvPr id="12" name="Group 11" descr="Developer-defined metaprompt">
            <a:extLst>
              <a:ext uri="{FF2B5EF4-FFF2-40B4-BE49-F238E27FC236}">
                <a16:creationId xmlns:a16="http://schemas.microsoft.com/office/drawing/2014/main" id="{9C375D45-CD1C-4ED2-AD23-4E8A9137A542}"/>
              </a:ext>
            </a:extLst>
          </p:cNvPr>
          <p:cNvGrpSpPr/>
          <p:nvPr/>
        </p:nvGrpSpPr>
        <p:grpSpPr>
          <a:xfrm>
            <a:off x="7759582" y="1880927"/>
            <a:ext cx="3537959" cy="1227978"/>
            <a:chOff x="7759582" y="1880927"/>
            <a:chExt cx="3537959" cy="1227978"/>
          </a:xfrm>
        </p:grpSpPr>
        <p:sp>
          <p:nvSpPr>
            <p:cNvPr id="13" name="Rectangle: Rounded Corners 12">
              <a:extLst>
                <a:ext uri="{FF2B5EF4-FFF2-40B4-BE49-F238E27FC236}">
                  <a16:creationId xmlns:a16="http://schemas.microsoft.com/office/drawing/2014/main" id="{8A5FB4B0-AD51-7E32-0CE7-11CFBA0C1560}"/>
                </a:ext>
              </a:extLst>
            </p:cNvPr>
            <p:cNvSpPr/>
            <p:nvPr/>
          </p:nvSpPr>
          <p:spPr bwMode="auto">
            <a:xfrm>
              <a:off x="7759582" y="1880927"/>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Developer-defined </a:t>
              </a:r>
              <a:r>
                <a:rPr lang="en-US" sz="2000" err="1">
                  <a:solidFill>
                    <a:srgbClr val="FFFFFF"/>
                  </a:solidFill>
                  <a:latin typeface="Segoe UI"/>
                  <a:cs typeface="Segoe UI" pitchFamily="34" charset="0"/>
                </a:rPr>
                <a:t>metaprompt</a:t>
              </a:r>
              <a:endParaRPr lang="en-US" sz="2000">
                <a:solidFill>
                  <a:srgbClr val="FFFFFF"/>
                </a:solidFill>
                <a:latin typeface="Segoe UI"/>
                <a:cs typeface="Segoe UI" pitchFamily="34" charset="0"/>
              </a:endParaRPr>
            </a:p>
          </p:txBody>
        </p:sp>
        <p:sp>
          <p:nvSpPr>
            <p:cNvPr id="14" name="Graphic 85">
              <a:extLst>
                <a:ext uri="{FF2B5EF4-FFF2-40B4-BE49-F238E27FC236}">
                  <a16:creationId xmlns:a16="http://schemas.microsoft.com/office/drawing/2014/main" id="{9DAC1409-DC0A-811D-BD03-5A0A2932DFAA}"/>
                </a:ext>
              </a:extLst>
            </p:cNvPr>
            <p:cNvSpPr/>
            <p:nvPr/>
          </p:nvSpPr>
          <p:spPr>
            <a:xfrm>
              <a:off x="8058684" y="2224206"/>
              <a:ext cx="433251" cy="541421"/>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15" name="Group 14" descr="Best practices and templates">
            <a:extLst>
              <a:ext uri="{FF2B5EF4-FFF2-40B4-BE49-F238E27FC236}">
                <a16:creationId xmlns:a16="http://schemas.microsoft.com/office/drawing/2014/main" id="{90F23FA3-B554-5636-B766-4C3BF8A75C5B}"/>
              </a:ext>
            </a:extLst>
          </p:cNvPr>
          <p:cNvGrpSpPr/>
          <p:nvPr/>
        </p:nvGrpSpPr>
        <p:grpSpPr>
          <a:xfrm>
            <a:off x="7759582" y="3326731"/>
            <a:ext cx="3537959" cy="1227978"/>
            <a:chOff x="7759582" y="3326731"/>
            <a:chExt cx="3537959" cy="1227978"/>
          </a:xfrm>
        </p:grpSpPr>
        <p:sp>
          <p:nvSpPr>
            <p:cNvPr id="16" name="Rectangle: Rounded Corners 15">
              <a:extLst>
                <a:ext uri="{FF2B5EF4-FFF2-40B4-BE49-F238E27FC236}">
                  <a16:creationId xmlns:a16="http://schemas.microsoft.com/office/drawing/2014/main" id="{EC7DBEF5-EB50-F774-9497-521673C55CC5}"/>
                </a:ext>
              </a:extLst>
            </p:cNvPr>
            <p:cNvSpPr/>
            <p:nvPr/>
          </p:nvSpPr>
          <p:spPr bwMode="auto">
            <a:xfrm>
              <a:off x="7759582" y="3326731"/>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Best practices </a:t>
              </a:r>
              <a:br>
                <a:rPr lang="en-US" sz="2000">
                  <a:solidFill>
                    <a:srgbClr val="FFFFFF"/>
                  </a:solidFill>
                  <a:latin typeface="Segoe UI"/>
                  <a:cs typeface="Segoe UI" pitchFamily="34" charset="0"/>
                </a:rPr>
              </a:br>
              <a:r>
                <a:rPr lang="en-US" sz="2000">
                  <a:solidFill>
                    <a:srgbClr val="FFFFFF"/>
                  </a:solidFill>
                  <a:latin typeface="Segoe UI"/>
                  <a:cs typeface="Segoe UI" pitchFamily="34" charset="0"/>
                </a:rPr>
                <a:t>and templates</a:t>
              </a:r>
            </a:p>
          </p:txBody>
        </p:sp>
        <p:sp>
          <p:nvSpPr>
            <p:cNvPr id="17" name="Graphic 81">
              <a:extLst>
                <a:ext uri="{FF2B5EF4-FFF2-40B4-BE49-F238E27FC236}">
                  <a16:creationId xmlns:a16="http://schemas.microsoft.com/office/drawing/2014/main" id="{FC7ADBBA-9802-0DBD-B436-824B9BE56FC7}"/>
                </a:ext>
              </a:extLst>
            </p:cNvPr>
            <p:cNvSpPr/>
            <p:nvPr/>
          </p:nvSpPr>
          <p:spPr>
            <a:xfrm>
              <a:off x="8058684" y="3672493"/>
              <a:ext cx="485364" cy="536454"/>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18" name="Group 17" descr="Testing and experimentation in Azure AI">
            <a:extLst>
              <a:ext uri="{FF2B5EF4-FFF2-40B4-BE49-F238E27FC236}">
                <a16:creationId xmlns:a16="http://schemas.microsoft.com/office/drawing/2014/main" id="{99795FD3-5D5F-0482-C642-A43090700F13}"/>
              </a:ext>
            </a:extLst>
          </p:cNvPr>
          <p:cNvGrpSpPr/>
          <p:nvPr/>
        </p:nvGrpSpPr>
        <p:grpSpPr>
          <a:xfrm>
            <a:off x="7759582" y="4772535"/>
            <a:ext cx="3537959" cy="1227978"/>
            <a:chOff x="7759582" y="4772535"/>
            <a:chExt cx="3537959" cy="1227978"/>
          </a:xfrm>
        </p:grpSpPr>
        <p:sp>
          <p:nvSpPr>
            <p:cNvPr id="19" name="Rectangle: Rounded Corners 18">
              <a:extLst>
                <a:ext uri="{FF2B5EF4-FFF2-40B4-BE49-F238E27FC236}">
                  <a16:creationId xmlns:a16="http://schemas.microsoft.com/office/drawing/2014/main" id="{5DC9B93D-B99D-CF50-A3CD-5DA0941BD2EC}"/>
                </a:ext>
              </a:extLst>
            </p:cNvPr>
            <p:cNvSpPr/>
            <p:nvPr/>
          </p:nvSpPr>
          <p:spPr bwMode="auto">
            <a:xfrm>
              <a:off x="7759582" y="4772535"/>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Testing and experimentation </a:t>
              </a:r>
              <a:br>
                <a:rPr lang="en-US" sz="2000">
                  <a:solidFill>
                    <a:srgbClr val="FFFFFF"/>
                  </a:solidFill>
                  <a:latin typeface="Segoe UI"/>
                  <a:cs typeface="Segoe UI" pitchFamily="34" charset="0"/>
                </a:rPr>
              </a:br>
              <a:r>
                <a:rPr lang="en-US" sz="2000">
                  <a:solidFill>
                    <a:srgbClr val="FFFFFF"/>
                  </a:solidFill>
                  <a:latin typeface="Segoe UI"/>
                  <a:cs typeface="Segoe UI" pitchFamily="34" charset="0"/>
                </a:rPr>
                <a:t>in Azure AI</a:t>
              </a:r>
            </a:p>
          </p:txBody>
        </p:sp>
        <p:sp>
          <p:nvSpPr>
            <p:cNvPr id="20" name="Graphic 89">
              <a:extLst>
                <a:ext uri="{FF2B5EF4-FFF2-40B4-BE49-F238E27FC236}">
                  <a16:creationId xmlns:a16="http://schemas.microsoft.com/office/drawing/2014/main" id="{54126C3B-9775-E6EC-D5F2-3493145C8457}"/>
                </a:ext>
              </a:extLst>
            </p:cNvPr>
            <p:cNvSpPr/>
            <p:nvPr/>
          </p:nvSpPr>
          <p:spPr>
            <a:xfrm>
              <a:off x="8058684" y="5136343"/>
              <a:ext cx="477314" cy="50036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3806373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300"/>
                                  </p:stCondLst>
                                  <p:childTnLst>
                                    <p:animMotion origin="layout" path="M 5E-6 -3.7037E-7 L 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60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700"/>
                                  </p:stCondLst>
                                  <p:childTnLst>
                                    <p:animMotion origin="layout" path="M 3.125E-6 -1.85185E-6 L 3.125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nodeType="withEffect">
                                  <p:stCondLst>
                                    <p:cond delay="8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nodeType="withEffect">
                                  <p:stCondLst>
                                    <p:cond delay="800"/>
                                  </p:stCondLst>
                                  <p:childTnLst>
                                    <p:animMotion origin="layout" path="M 3.125E-6 -1.85185E-6 L 3.125E-6 0.03542 " pathEditMode="relative" rAng="0" ptsTypes="AA">
                                      <p:cBhvr>
                                        <p:cTn id="29" dur="700" spd="-100000" fill="hold"/>
                                        <p:tgtEl>
                                          <p:spTgt spid="18"/>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3.125E-6 -1.85185E-6 L 3.125E-6 0.03542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42" presetClass="path" presetSubtype="0" decel="100000" fill="hold" grpId="1" nodeType="withEffect">
                                  <p:stCondLst>
                                    <p:cond delay="200"/>
                                  </p:stCondLst>
                                  <p:childTnLst>
                                    <p:animMotion origin="layout" path="M 6.25E-7 -4.07407E-6 L 6.25E-7 0.03542 " pathEditMode="relative" rAng="0" ptsTypes="AA">
                                      <p:cBhvr>
                                        <p:cTn id="4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7" grpId="1" animBg="1"/>
      <p:bldP spid="8" grpId="0"/>
      <p:bldP spid="8" grpId="1"/>
      <p:bldP spid="9" grpId="0"/>
      <p:bldP spid="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B6D5-E932-62D6-5711-DEBE95E294EA}"/>
              </a:ext>
            </a:extLst>
          </p:cNvPr>
          <p:cNvSpPr>
            <a:spLocks noGrp="1"/>
          </p:cNvSpPr>
          <p:nvPr>
            <p:ph type="title"/>
          </p:nvPr>
        </p:nvSpPr>
        <p:spPr/>
        <p:txBody>
          <a:bodyPr/>
          <a:lstStyle/>
          <a:p>
            <a:r>
              <a:rPr lang="en-US" dirty="0"/>
              <a:t>Problems with </a:t>
            </a:r>
            <a:r>
              <a:rPr lang="en-US" dirty="0" err="1"/>
              <a:t>Groundedness</a:t>
            </a:r>
            <a:r>
              <a:rPr lang="en-US" dirty="0"/>
              <a:t> and hallucination</a:t>
            </a:r>
          </a:p>
        </p:txBody>
      </p:sp>
      <p:sp>
        <p:nvSpPr>
          <p:cNvPr id="3" name="Content Placeholder 2">
            <a:extLst>
              <a:ext uri="{FF2B5EF4-FFF2-40B4-BE49-F238E27FC236}">
                <a16:creationId xmlns:a16="http://schemas.microsoft.com/office/drawing/2014/main" id="{F24BBB95-1A75-28ED-99F4-65667EF0A656}"/>
              </a:ext>
            </a:extLst>
          </p:cNvPr>
          <p:cNvSpPr>
            <a:spLocks noGrp="1"/>
          </p:cNvSpPr>
          <p:nvPr>
            <p:ph sz="quarter" idx="12"/>
          </p:nvPr>
        </p:nvSpPr>
        <p:spPr>
          <a:xfrm>
            <a:off x="661193" y="1435101"/>
            <a:ext cx="5211763" cy="7645170"/>
          </a:xfrm>
        </p:spPr>
        <p:txBody>
          <a:bodyPr/>
          <a:lstStyle/>
          <a:p>
            <a:pPr marL="0" indent="0">
              <a:buNone/>
            </a:pPr>
            <a:r>
              <a:rPr lang="en-US" dirty="0" err="1">
                <a:solidFill>
                  <a:srgbClr val="0070C0"/>
                </a:solidFill>
              </a:rPr>
              <a:t>Groundedness</a:t>
            </a:r>
            <a:endParaRPr lang="en-US" dirty="0">
              <a:solidFill>
                <a:srgbClr val="0070C0"/>
              </a:solidFill>
            </a:endParaRPr>
          </a:p>
          <a:p>
            <a:pPr marL="0" indent="0">
              <a:buNone/>
            </a:pPr>
            <a:endParaRPr lang="en-US" dirty="0"/>
          </a:p>
          <a:p>
            <a:pPr marL="0" indent="0">
              <a:buNone/>
            </a:pPr>
            <a:r>
              <a:rPr lang="en-US" sz="1600" dirty="0"/>
              <a:t>Providing information that is based on factual and relevant to a given data source.</a:t>
            </a:r>
          </a:p>
          <a:p>
            <a:pPr marL="0" indent="0">
              <a:buNone/>
            </a:pPr>
            <a:endParaRPr lang="en-US" sz="1600" dirty="0"/>
          </a:p>
          <a:p>
            <a:pPr marL="0" indent="0">
              <a:buNone/>
            </a:pPr>
            <a:r>
              <a:rPr lang="en-US" sz="1600" dirty="0">
                <a:solidFill>
                  <a:srgbClr val="323130"/>
                </a:solidFill>
                <a:highlight>
                  <a:srgbClr val="00FFFF"/>
                </a:highlight>
                <a:latin typeface="Calibri" panose="020F0502020204030204" pitchFamily="34" charset="0"/>
                <a:ea typeface="Calibri" panose="020F0502020204030204" pitchFamily="34" charset="0"/>
                <a:cs typeface="Calibri" panose="020F0502020204030204" pitchFamily="34" charset="0"/>
              </a:rPr>
              <a:t>What is the address of Contoso Dental clinic?</a:t>
            </a:r>
            <a:endParaRPr lang="en-US" sz="1600" i="1" dirty="0">
              <a:highlight>
                <a:srgbClr val="00FFFF"/>
              </a:highlight>
              <a:latin typeface="Calibri" panose="020F0502020204030204" pitchFamily="34" charset="0"/>
              <a:ea typeface="Calibri" panose="020F0502020204030204" pitchFamily="34" charset="0"/>
              <a:cs typeface="Calibri" panose="020F0502020204030204" pitchFamily="34" charset="0"/>
            </a:endParaRPr>
          </a:p>
          <a:p>
            <a:pPr marL="2798226" lvl="6"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2798226" lvl="6" indent="0">
              <a:buNone/>
            </a:pPr>
            <a:endParaRPr lang="en-US" sz="1600" dirty="0">
              <a:latin typeface="Calibri" panose="020F0502020204030204" pitchFamily="34" charset="0"/>
              <a:ea typeface="Calibri" panose="020F0502020204030204" pitchFamily="34" charset="0"/>
              <a:cs typeface="Calibri" panose="020F0502020204030204" pitchFamily="34" charset="0"/>
            </a:endParaRPr>
          </a:p>
          <a:p>
            <a:pPr lvl="5"/>
            <a:r>
              <a:rPr lang="en-US" sz="1600" dirty="0">
                <a:highlight>
                  <a:srgbClr val="00FFFF"/>
                </a:highlight>
                <a:latin typeface="Calibri" panose="020F0502020204030204" pitchFamily="34" charset="0"/>
                <a:ea typeface="Calibri" panose="020F0502020204030204" pitchFamily="34" charset="0"/>
                <a:cs typeface="Calibri" panose="020F0502020204030204" pitchFamily="34" charset="0"/>
              </a:rPr>
              <a:t>Which stock should I invest in today</a:t>
            </a:r>
          </a:p>
          <a:p>
            <a:pPr lvl="5"/>
            <a:endParaRPr lang="en-US" sz="1600" dirty="0">
              <a:highlight>
                <a:srgbClr val="00FFFF"/>
              </a:highligh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21730BC3-84B5-398A-B631-D98547105546}"/>
              </a:ext>
            </a:extLst>
          </p:cNvPr>
          <p:cNvSpPr>
            <a:spLocks noGrp="1"/>
          </p:cNvSpPr>
          <p:nvPr>
            <p:ph sz="quarter" idx="13"/>
          </p:nvPr>
        </p:nvSpPr>
        <p:spPr>
          <a:xfrm>
            <a:off x="6389688" y="1435100"/>
            <a:ext cx="5219700" cy="2080570"/>
          </a:xfrm>
        </p:spPr>
        <p:txBody>
          <a:bodyPr/>
          <a:lstStyle/>
          <a:p>
            <a:pPr marL="0" indent="0">
              <a:buNone/>
            </a:pPr>
            <a:r>
              <a:rPr lang="en-US" dirty="0">
                <a:solidFill>
                  <a:srgbClr val="0070C0"/>
                </a:solidFill>
              </a:rPr>
              <a:t>Hallucination</a:t>
            </a:r>
          </a:p>
          <a:p>
            <a:pPr marL="0" indent="0">
              <a:buNone/>
            </a:pPr>
            <a:endParaRPr lang="en-US" dirty="0"/>
          </a:p>
          <a:p>
            <a:pPr marL="0" indent="0">
              <a:buNone/>
            </a:pPr>
            <a:r>
              <a:rPr lang="en-US" sz="1600" dirty="0"/>
              <a:t>Providing false information that appears factual (e.g. including references).  </a:t>
            </a:r>
          </a:p>
          <a:p>
            <a:pPr marL="0" indent="0">
              <a:buNone/>
            </a:pPr>
            <a:endParaRPr lang="en-US" sz="1600" dirty="0">
              <a:highlight>
                <a:srgbClr val="00FFFF"/>
              </a:highlight>
            </a:endParaRPr>
          </a:p>
          <a:p>
            <a:pPr marL="0" indent="0">
              <a:buNone/>
            </a:pPr>
            <a:r>
              <a:rPr lang="en-US" sz="1600" i="1" dirty="0">
                <a:highlight>
                  <a:srgbClr val="00FFFF"/>
                </a:highlight>
              </a:rPr>
              <a:t>Cat’s are descendants of Peacocks. (Alvaro, 1997, p. 456)</a:t>
            </a:r>
          </a:p>
        </p:txBody>
      </p:sp>
      <p:sp>
        <p:nvSpPr>
          <p:cNvPr id="5" name="AutoShape 2" descr="Generated from prompt">
            <a:extLst>
              <a:ext uri="{FF2B5EF4-FFF2-40B4-BE49-F238E27FC236}">
                <a16:creationId xmlns:a16="http://schemas.microsoft.com/office/drawing/2014/main" id="{29692E93-E1A8-F614-0934-307EFAD9C2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cat with peacock feathers on its back&#10;&#10;Description automatically generated">
            <a:extLst>
              <a:ext uri="{FF2B5EF4-FFF2-40B4-BE49-F238E27FC236}">
                <a16:creationId xmlns:a16="http://schemas.microsoft.com/office/drawing/2014/main" id="{1AC30D06-BBED-B3BC-EC21-9C5E724EB8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190" y="3687041"/>
            <a:ext cx="2332348" cy="2332348"/>
          </a:xfrm>
          <a:prstGeom prst="rect">
            <a:avLst/>
          </a:prstGeom>
        </p:spPr>
      </p:pic>
      <p:pic>
        <p:nvPicPr>
          <p:cNvPr id="13" name="Picture 12" descr="A person and a child sitting in a dental chair&#10;&#10;Description automatically generated">
            <a:extLst>
              <a:ext uri="{FF2B5EF4-FFF2-40B4-BE49-F238E27FC236}">
                <a16:creationId xmlns:a16="http://schemas.microsoft.com/office/drawing/2014/main" id="{17042951-18F8-4F1E-0DD9-424CFEA3CB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200" y="3687041"/>
            <a:ext cx="2332348" cy="2332348"/>
          </a:xfrm>
          <a:prstGeom prst="rect">
            <a:avLst/>
          </a:prstGeom>
        </p:spPr>
      </p:pic>
    </p:spTree>
    <p:extLst>
      <p:ext uri="{BB962C8B-B14F-4D97-AF65-F5344CB8AC3E}">
        <p14:creationId xmlns:p14="http://schemas.microsoft.com/office/powerpoint/2010/main" val="13059963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a:xfrm>
            <a:off x="588963" y="457200"/>
            <a:ext cx="11017250" cy="553998"/>
          </a:xfrm>
        </p:spPr>
        <p:txBody>
          <a:bodyPr/>
          <a:lstStyle/>
          <a:p>
            <a:r>
              <a:rPr lang="en-US" dirty="0">
                <a:cs typeface="Segoe UI"/>
              </a:rPr>
              <a:t>Evaluating flow at a large-scale</a:t>
            </a:r>
          </a:p>
        </p:txBody>
      </p:sp>
      <p:sp>
        <p:nvSpPr>
          <p:cNvPr id="7" name="TextBox 6">
            <a:extLst>
              <a:ext uri="{FF2B5EF4-FFF2-40B4-BE49-F238E27FC236}">
                <a16:creationId xmlns:a16="http://schemas.microsoft.com/office/drawing/2014/main" id="{88FABB6D-233F-1D8D-6944-67036965BDA9}"/>
              </a:ext>
            </a:extLst>
          </p:cNvPr>
          <p:cNvSpPr txBox="1"/>
          <p:nvPr/>
        </p:nvSpPr>
        <p:spPr>
          <a:xfrm>
            <a:off x="445872" y="2220288"/>
            <a:ext cx="4424362" cy="1720471"/>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0070C0"/>
                </a:solidFill>
                <a:effectLst/>
                <a:uLnTx/>
                <a:uFillTx/>
                <a:latin typeface="Segoe UI Semibold"/>
                <a:ea typeface="+mn-ea"/>
                <a:cs typeface="+mn-cs"/>
              </a:rPr>
              <a:t>Evaluation</a:t>
            </a:r>
            <a:endParaRPr kumimoji="0" lang="en-US" sz="2400" b="0" i="0" u="none" strike="noStrike" kern="1200" cap="none" spc="0" normalizeH="0" baseline="0" noProof="0" dirty="0">
              <a:ln>
                <a:noFill/>
              </a:ln>
              <a:effectLst/>
              <a:uLnTx/>
              <a:uFillTx/>
              <a:latin typeface="Segoe UI Semibold"/>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effectLst/>
                <a:uLnTx/>
                <a:uFillTx/>
                <a:latin typeface="Calibri" panose="020F0502020204030204"/>
                <a:ea typeface="等线" panose="02010600030101010101" pitchFamily="2" charset="-122"/>
                <a:cs typeface="+mn-cs"/>
              </a:rPr>
              <a:t>Evaluate flow performance with your own data</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effectLst/>
                <a:uLnTx/>
                <a:uFillTx/>
                <a:latin typeface="Calibri" panose="020F0502020204030204"/>
                <a:ea typeface="等线" panose="02010600030101010101" pitchFamily="2" charset="-122"/>
                <a:cs typeface="+mn-cs"/>
              </a:rPr>
              <a:t>Use pre-built evaluation flows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effectLst/>
                <a:uLnTx/>
                <a:uFillTx/>
                <a:latin typeface="Calibri" panose="020F0502020204030204"/>
                <a:ea typeface="等线" panose="02010600030101010101" pitchFamily="2" charset="-122"/>
                <a:cs typeface="+mn-cs"/>
              </a:rPr>
              <a:t>Build your own custom evaluation flows</a:t>
            </a:r>
          </a:p>
        </p:txBody>
      </p:sp>
      <p:grpSp>
        <p:nvGrpSpPr>
          <p:cNvPr id="5" name="组合 2">
            <a:extLst>
              <a:ext uri="{FF2B5EF4-FFF2-40B4-BE49-F238E27FC236}">
                <a16:creationId xmlns:a16="http://schemas.microsoft.com/office/drawing/2014/main" id="{04663D26-183A-43DC-E89D-372CB6DAE5FB}"/>
              </a:ext>
            </a:extLst>
          </p:cNvPr>
          <p:cNvGrpSpPr/>
          <p:nvPr/>
        </p:nvGrpSpPr>
        <p:grpSpPr>
          <a:xfrm>
            <a:off x="371093" y="4974680"/>
            <a:ext cx="1744046" cy="1486304"/>
            <a:chOff x="299907" y="4452889"/>
            <a:chExt cx="1744046" cy="2001699"/>
          </a:xfrm>
        </p:grpSpPr>
        <p:sp>
          <p:nvSpPr>
            <p:cNvPr id="6" name="矩形: 圆角 3">
              <a:extLst>
                <a:ext uri="{FF2B5EF4-FFF2-40B4-BE49-F238E27FC236}">
                  <a16:creationId xmlns:a16="http://schemas.microsoft.com/office/drawing/2014/main" id="{0C1EB5E8-81C9-9048-0205-8177FF3CFAAF}"/>
                </a:ext>
              </a:extLst>
            </p:cNvPr>
            <p:cNvSpPr/>
            <p:nvPr/>
          </p:nvSpPr>
          <p:spPr>
            <a:xfrm>
              <a:off x="299907" y="4452889"/>
              <a:ext cx="1744046" cy="200169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8" name="组合 4">
              <a:extLst>
                <a:ext uri="{FF2B5EF4-FFF2-40B4-BE49-F238E27FC236}">
                  <a16:creationId xmlns:a16="http://schemas.microsoft.com/office/drawing/2014/main" id="{45C803BD-B4FB-4B7E-C52C-7F8C2D944848}"/>
                </a:ext>
              </a:extLst>
            </p:cNvPr>
            <p:cNvGrpSpPr/>
            <p:nvPr/>
          </p:nvGrpSpPr>
          <p:grpSpPr>
            <a:xfrm>
              <a:off x="435054" y="5009769"/>
              <a:ext cx="1473751" cy="1236215"/>
              <a:chOff x="429391" y="5090690"/>
              <a:chExt cx="1473751" cy="1236215"/>
            </a:xfrm>
          </p:grpSpPr>
          <p:grpSp>
            <p:nvGrpSpPr>
              <p:cNvPr id="10" name="组合 6">
                <a:extLst>
                  <a:ext uri="{FF2B5EF4-FFF2-40B4-BE49-F238E27FC236}">
                    <a16:creationId xmlns:a16="http://schemas.microsoft.com/office/drawing/2014/main" id="{FB4D8E2C-A25B-8C52-21E9-01DE0A863A2E}"/>
                  </a:ext>
                </a:extLst>
              </p:cNvPr>
              <p:cNvGrpSpPr/>
              <p:nvPr/>
            </p:nvGrpSpPr>
            <p:grpSpPr>
              <a:xfrm>
                <a:off x="429391" y="5090690"/>
                <a:ext cx="1473751" cy="415792"/>
                <a:chOff x="620051" y="6150004"/>
                <a:chExt cx="2289210" cy="415792"/>
              </a:xfrm>
            </p:grpSpPr>
            <p:sp>
              <p:nvSpPr>
                <p:cNvPr id="18" name="矩形: 圆角 13">
                  <a:extLst>
                    <a:ext uri="{FF2B5EF4-FFF2-40B4-BE49-F238E27FC236}">
                      <a16:creationId xmlns:a16="http://schemas.microsoft.com/office/drawing/2014/main" id="{7F513DA9-6A1C-0D6A-EB4C-1EE229DC1C29}"/>
                    </a:ext>
                  </a:extLst>
                </p:cNvPr>
                <p:cNvSpPr/>
                <p:nvPr/>
              </p:nvSpPr>
              <p:spPr>
                <a:xfrm>
                  <a:off x="620051" y="6150004"/>
                  <a:ext cx="1102659"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矩形: 圆角 14">
                  <a:extLst>
                    <a:ext uri="{FF2B5EF4-FFF2-40B4-BE49-F238E27FC236}">
                      <a16:creationId xmlns:a16="http://schemas.microsoft.com/office/drawing/2014/main" id="{F6EDE14F-1B74-C4AF-A6B8-506E2D0A66D2}"/>
                    </a:ext>
                  </a:extLst>
                </p:cNvPr>
                <p:cNvSpPr/>
                <p:nvPr/>
              </p:nvSpPr>
              <p:spPr>
                <a:xfrm>
                  <a:off x="1456594" y="6243066"/>
                  <a:ext cx="1452667"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0</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2" name="组合 7">
                <a:extLst>
                  <a:ext uri="{FF2B5EF4-FFF2-40B4-BE49-F238E27FC236}">
                    <a16:creationId xmlns:a16="http://schemas.microsoft.com/office/drawing/2014/main" id="{A0EEBF3D-988E-7DFF-73E9-C04A5A420F28}"/>
                  </a:ext>
                </a:extLst>
              </p:cNvPr>
              <p:cNvGrpSpPr/>
              <p:nvPr/>
            </p:nvGrpSpPr>
            <p:grpSpPr>
              <a:xfrm>
                <a:off x="429391" y="5490489"/>
                <a:ext cx="1473751" cy="415792"/>
                <a:chOff x="620051" y="6150004"/>
                <a:chExt cx="2289210" cy="415792"/>
              </a:xfrm>
              <a:solidFill>
                <a:schemeClr val="accent4">
                  <a:lumMod val="60000"/>
                  <a:lumOff val="40000"/>
                </a:schemeClr>
              </a:solidFill>
            </p:grpSpPr>
            <p:sp>
              <p:nvSpPr>
                <p:cNvPr id="16" name="矩形: 圆角 11">
                  <a:extLst>
                    <a:ext uri="{FF2B5EF4-FFF2-40B4-BE49-F238E27FC236}">
                      <a16:creationId xmlns:a16="http://schemas.microsoft.com/office/drawing/2014/main" id="{5D6CE76D-CBD9-9520-58CD-6BC7587749D1}"/>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矩形: 圆角 12">
                  <a:extLst>
                    <a:ext uri="{FF2B5EF4-FFF2-40B4-BE49-F238E27FC236}">
                      <a16:creationId xmlns:a16="http://schemas.microsoft.com/office/drawing/2014/main" id="{4F584A98-6A20-EE9E-76CB-CAEF178FC45B}"/>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1</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3" name="组合 8">
                <a:extLst>
                  <a:ext uri="{FF2B5EF4-FFF2-40B4-BE49-F238E27FC236}">
                    <a16:creationId xmlns:a16="http://schemas.microsoft.com/office/drawing/2014/main" id="{0D6A7338-C301-2F3F-96A5-5FC3E8572653}"/>
                  </a:ext>
                </a:extLst>
              </p:cNvPr>
              <p:cNvGrpSpPr/>
              <p:nvPr/>
            </p:nvGrpSpPr>
            <p:grpSpPr>
              <a:xfrm>
                <a:off x="429391" y="5911113"/>
                <a:ext cx="1473751" cy="415792"/>
                <a:chOff x="620051" y="6150004"/>
                <a:chExt cx="2289210" cy="415792"/>
              </a:xfrm>
              <a:solidFill>
                <a:schemeClr val="accent2">
                  <a:lumMod val="60000"/>
                  <a:lumOff val="40000"/>
                </a:schemeClr>
              </a:solidFill>
            </p:grpSpPr>
            <p:sp>
              <p:nvSpPr>
                <p:cNvPr id="14" name="矩形: 圆角 9">
                  <a:extLst>
                    <a:ext uri="{FF2B5EF4-FFF2-40B4-BE49-F238E27FC236}">
                      <a16:creationId xmlns:a16="http://schemas.microsoft.com/office/drawing/2014/main" id="{810964BE-6A86-00AC-BF58-2F58A995347C}"/>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矩形: 圆角 10">
                  <a:extLst>
                    <a:ext uri="{FF2B5EF4-FFF2-40B4-BE49-F238E27FC236}">
                      <a16:creationId xmlns:a16="http://schemas.microsoft.com/office/drawing/2014/main" id="{DBE34D82-6C33-4D43-66AD-EA8D98EC107A}"/>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2</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9" name="文本框 5">
              <a:extLst>
                <a:ext uri="{FF2B5EF4-FFF2-40B4-BE49-F238E27FC236}">
                  <a16:creationId xmlns:a16="http://schemas.microsoft.com/office/drawing/2014/main" id="{E18C47E6-B2ED-74C7-60E5-A7410DF8AF18}"/>
                </a:ext>
              </a:extLst>
            </p:cNvPr>
            <p:cNvSpPr txBox="1"/>
            <p:nvPr/>
          </p:nvSpPr>
          <p:spPr>
            <a:xfrm>
              <a:off x="556169" y="4540593"/>
              <a:ext cx="1417214" cy="497403"/>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Calibri" panose="020F0502020204030204"/>
                  <a:ea typeface="等线" panose="02010600030101010101" pitchFamily="2" charset="-122"/>
                  <a:cs typeface="+mn-cs"/>
                </a:rPr>
                <a:t>Flow variants</a:t>
              </a:r>
              <a:endParaRPr kumimoji="0" lang="zh-CN" altLang="en-US" sz="1800" b="0" i="0" u="none" strike="noStrike" kern="1200" cap="none" spc="0" normalizeH="0" baseline="0" noProof="0" dirty="0">
                <a:ln>
                  <a:noFill/>
                </a:ln>
                <a:effectLst/>
                <a:uLnTx/>
                <a:uFillTx/>
                <a:latin typeface="Calibri" panose="020F0502020204030204"/>
                <a:ea typeface="等线" panose="02010600030101010101" pitchFamily="2" charset="-122"/>
                <a:cs typeface="+mn-cs"/>
              </a:endParaRPr>
            </a:p>
          </p:txBody>
        </p:sp>
      </p:grpSp>
      <p:sp>
        <p:nvSpPr>
          <p:cNvPr id="20" name="矩形: 圆角 15">
            <a:extLst>
              <a:ext uri="{FF2B5EF4-FFF2-40B4-BE49-F238E27FC236}">
                <a16:creationId xmlns:a16="http://schemas.microsoft.com/office/drawing/2014/main" id="{F2D6C319-D9F0-61E2-D8B3-93D0B240084E}"/>
              </a:ext>
            </a:extLst>
          </p:cNvPr>
          <p:cNvSpPr/>
          <p:nvPr/>
        </p:nvSpPr>
        <p:spPr>
          <a:xfrm>
            <a:off x="2253031" y="5783768"/>
            <a:ext cx="1251189" cy="5223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rPr>
              <a:t>Evaluation</a:t>
            </a:r>
            <a:endParaRPr kumimoji="0" lang="zh-CN" altLang="en-US" sz="1800" b="0"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endParaRPr>
          </a:p>
        </p:txBody>
      </p:sp>
      <p:sp>
        <p:nvSpPr>
          <p:cNvPr id="21" name="矩形: 圆角 17">
            <a:extLst>
              <a:ext uri="{FF2B5EF4-FFF2-40B4-BE49-F238E27FC236}">
                <a16:creationId xmlns:a16="http://schemas.microsoft.com/office/drawing/2014/main" id="{A5F0699A-4501-F63C-4C3A-0953B4F81156}"/>
              </a:ext>
            </a:extLst>
          </p:cNvPr>
          <p:cNvSpPr/>
          <p:nvPr/>
        </p:nvSpPr>
        <p:spPr>
          <a:xfrm>
            <a:off x="2253031" y="5149850"/>
            <a:ext cx="1251189" cy="46879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rPr>
              <a:t>Bulk Test</a:t>
            </a:r>
            <a:endParaRPr kumimoji="0" lang="zh-CN" altLang="en-US" sz="1800" b="0" i="0" u="none" strike="noStrike" kern="1200" cap="none" spc="0" normalizeH="0" baseline="0" noProof="0" dirty="0">
              <a:ln>
                <a:noFill/>
              </a:ln>
              <a:solidFill>
                <a:schemeClr val="tx1"/>
              </a:solidFill>
              <a:effectLst/>
              <a:uLnTx/>
              <a:uFillTx/>
              <a:latin typeface="Calibri" panose="020F0502020204030204"/>
              <a:ea typeface="等线" panose="02010600030101010101" pitchFamily="2" charset="-122"/>
              <a:cs typeface="+mn-cs"/>
            </a:endParaRPr>
          </a:p>
        </p:txBody>
      </p:sp>
      <p:pic>
        <p:nvPicPr>
          <p:cNvPr id="2" name="Picture 4">
            <a:extLst>
              <a:ext uri="{FF2B5EF4-FFF2-40B4-BE49-F238E27FC236}">
                <a16:creationId xmlns:a16="http://schemas.microsoft.com/office/drawing/2014/main" id="{EF4EC9B9-810D-12F7-91FE-A9918AECD82B}"/>
              </a:ext>
            </a:extLst>
          </p:cNvPr>
          <p:cNvPicPr>
            <a:picLocks noChangeAspect="1"/>
          </p:cNvPicPr>
          <p:nvPr/>
        </p:nvPicPr>
        <p:blipFill>
          <a:blip r:embed="rId3"/>
          <a:stretch>
            <a:fillRect/>
          </a:stretch>
        </p:blipFill>
        <p:spPr>
          <a:xfrm>
            <a:off x="5589875" y="1169747"/>
            <a:ext cx="6095885" cy="3486233"/>
          </a:xfrm>
          <a:prstGeom prst="rect">
            <a:avLst/>
          </a:prstGeom>
        </p:spPr>
      </p:pic>
      <p:pic>
        <p:nvPicPr>
          <p:cNvPr id="3" name="Picture 7">
            <a:extLst>
              <a:ext uri="{FF2B5EF4-FFF2-40B4-BE49-F238E27FC236}">
                <a16:creationId xmlns:a16="http://schemas.microsoft.com/office/drawing/2014/main" id="{FD7CDB78-FA20-EDD7-68C3-4473B8C6BE51}"/>
              </a:ext>
            </a:extLst>
          </p:cNvPr>
          <p:cNvPicPr>
            <a:picLocks noChangeAspect="1"/>
          </p:cNvPicPr>
          <p:nvPr/>
        </p:nvPicPr>
        <p:blipFill>
          <a:blip r:embed="rId4"/>
          <a:stretch>
            <a:fillRect/>
          </a:stretch>
        </p:blipFill>
        <p:spPr>
          <a:xfrm>
            <a:off x="5962679" y="4183741"/>
            <a:ext cx="5983345" cy="26072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2" hasCustomPrompt="1"/>
          </p:nvPr>
        </p:nvSpPr>
        <p:spPr>
          <a:xfrm>
            <a:off x="585216" y="3977319"/>
            <a:ext cx="7422134" cy="307777"/>
          </a:xfrm>
        </p:spPr>
        <p:txBody>
          <a:bodyPr wrap="square" lIns="0" tIns="0" rIns="0" bIns="0">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r>
              <a:rPr b="1" dirty="0"/>
              <a:t>Exercise-Create Chatbot for Contoso Dental</a:t>
            </a:r>
          </a:p>
        </p:txBody>
      </p:sp>
      <p:sp>
        <p:nvSpPr>
          <p:cNvPr id="3" name="Title"/>
          <p:cNvSpPr>
            <a:spLocks noGrp="1"/>
          </p:cNvSpPr>
          <p:nvPr>
            <p:ph type="title" hasCustomPrompt="1"/>
          </p:nvPr>
        </p:nvSpPr>
        <p:spPr>
          <a:xfrm>
            <a:off x="585216" y="3092909"/>
            <a:ext cx="7422134" cy="438912"/>
          </a:xfrm>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Exercise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eenshot"/>
          <p:cNvSpPr>
            <a:spLocks noGrp="1"/>
          </p:cNvSpPr>
          <p:nvPr>
            <p:ph type="pic" sz="quarter" idx="12"/>
          </p:nvPr>
        </p:nvSpPr>
        <p:spPr/>
        <p:txBody>
          <a:bodyPr anchor="ctr" anchorCtr="0">
            <a:noAutofit/>
          </a:bodyPr>
          <a:lstStyle>
            <a:lvl1pPr algn="ctr">
              <a:defRPr>
                <a:solidFill>
                  <a:srgbClr val="000000"/>
                </a:solidFill>
              </a:defRPr>
            </a:lvl1pPr>
          </a:lstStyle>
          <a:p>
            <a:r>
              <a:rPr lang="en-US" dirty="0"/>
              <a:t>Click icon to add picture</a:t>
            </a:r>
          </a:p>
        </p:txBody>
      </p:sp>
      <p:sp>
        <p:nvSpPr>
          <p:cNvPr id="3" name="Subtitle"/>
          <p:cNvSpPr>
            <a:spLocks noGrp="1"/>
          </p:cNvSpPr>
          <p:nvPr>
            <p:ph type="body" sz="quarter" idx="10" hasCustomPrompt="1"/>
          </p:nvPr>
        </p:nvSpPr>
        <p:spPr>
          <a:xfrm>
            <a:off x="0" y="687160"/>
            <a:ext cx="12192000" cy="323743"/>
          </a:xfr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ctr"/>
            <a:r>
              <a:rPr lang="en-US" sz="3200" b="1" dirty="0">
                <a:solidFill>
                  <a:srgbClr val="7030A0"/>
                </a:solidFill>
                <a:latin typeface="Segoe UI Bold" panose="020B0802040204020203" pitchFamily="34" charset="0"/>
                <a:cs typeface="Segoe UI Bold" panose="020B0802040204020203" pitchFamily="34" charset="0"/>
              </a:rPr>
              <a:t>https://aka.ms/rai-hub/azure-prompt-flow</a:t>
            </a:r>
          </a:p>
        </p:txBody>
      </p:sp>
      <p:pic>
        <p:nvPicPr>
          <p:cNvPr id="4" name="Picture 2" descr="Scan me!">
            <a:extLst>
              <a:ext uri="{FF2B5EF4-FFF2-40B4-BE49-F238E27FC236}">
                <a16:creationId xmlns:a16="http://schemas.microsoft.com/office/drawing/2014/main" id="{B4C83B09-C543-8326-086B-9644DC9C9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302" y="1555546"/>
            <a:ext cx="3406748" cy="3406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AD285F-6E89-A096-234E-3AD699265040}"/>
              </a:ext>
            </a:extLst>
          </p:cNvPr>
          <p:cNvPicPr>
            <a:picLocks noChangeAspect="1"/>
          </p:cNvPicPr>
          <p:nvPr/>
        </p:nvPicPr>
        <p:blipFill>
          <a:blip r:embed="rId4"/>
          <a:stretch>
            <a:fillRect/>
          </a:stretch>
        </p:blipFill>
        <p:spPr>
          <a:xfrm>
            <a:off x="6358812" y="1519688"/>
            <a:ext cx="5916806" cy="4343374"/>
          </a:xfrm>
          <a:prstGeom prst="rect">
            <a:avLst/>
          </a:prstGeom>
        </p:spPr>
      </p:pic>
    </p:spTree>
    <p:extLst>
      <p:ext uri="{BB962C8B-B14F-4D97-AF65-F5344CB8AC3E}">
        <p14:creationId xmlns:p14="http://schemas.microsoft.com/office/powerpoint/2010/main" val="126014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eenshot"/>
          <p:cNvSpPr>
            <a:spLocks noGrp="1"/>
          </p:cNvSpPr>
          <p:nvPr>
            <p:ph type="pic" sz="quarter" idx="12"/>
          </p:nvPr>
        </p:nvSpPr>
        <p:spPr/>
        <p:txBody>
          <a:bodyPr anchor="ctr" anchorCtr="0">
            <a:noAutofit/>
          </a:bodyPr>
          <a:lstStyle>
            <a:lvl1pPr algn="ctr">
              <a:defRPr>
                <a:solidFill>
                  <a:srgbClr val="000000"/>
                </a:solidFill>
              </a:defRPr>
            </a:lvl1pPr>
          </a:lstStyle>
          <a:p>
            <a:r>
              <a:rPr lang="en-US" dirty="0"/>
              <a:t>Click icon to add picture</a:t>
            </a:r>
          </a:p>
        </p:txBody>
      </p:sp>
      <p:sp>
        <p:nvSpPr>
          <p:cNvPr id="3" name="Subtitle"/>
          <p:cNvSpPr>
            <a:spLocks noGrp="1"/>
          </p:cNvSpPr>
          <p:nvPr>
            <p:ph type="body" sz="quarter" idx="10" hasCustomPrompt="1"/>
          </p:nvPr>
        </p:nvSpPr>
        <p:spPr>
          <a:xfrm>
            <a:off x="0" y="687160"/>
            <a:ext cx="12192000" cy="323743"/>
          </a:xfr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ctr"/>
            <a:r>
              <a:rPr lang="en-US" sz="3200" b="1" dirty="0">
                <a:solidFill>
                  <a:srgbClr val="7030A0"/>
                </a:solidFill>
                <a:latin typeface="Segoe UI Bold" panose="020B0802040204020203" pitchFamily="34" charset="0"/>
                <a:cs typeface="Segoe UI Bold" panose="020B0802040204020203" pitchFamily="34" charset="0"/>
              </a:rPr>
              <a:t>https://aka.ms/rai-hub/azure-prompt-flow</a:t>
            </a:r>
          </a:p>
        </p:txBody>
      </p:sp>
      <p:pic>
        <p:nvPicPr>
          <p:cNvPr id="4" name="Picture 2" descr="Scan me!">
            <a:extLst>
              <a:ext uri="{FF2B5EF4-FFF2-40B4-BE49-F238E27FC236}">
                <a16:creationId xmlns:a16="http://schemas.microsoft.com/office/drawing/2014/main" id="{B4C83B09-C543-8326-086B-9644DC9C9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302" y="1555546"/>
            <a:ext cx="3406748" cy="34067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FAD285F-6E89-A096-234E-3AD699265040}"/>
              </a:ext>
            </a:extLst>
          </p:cNvPr>
          <p:cNvPicPr>
            <a:picLocks noChangeAspect="1"/>
          </p:cNvPicPr>
          <p:nvPr/>
        </p:nvPicPr>
        <p:blipFill>
          <a:blip r:embed="rId4"/>
          <a:stretch>
            <a:fillRect/>
          </a:stretch>
        </p:blipFill>
        <p:spPr>
          <a:xfrm>
            <a:off x="6358812" y="1519688"/>
            <a:ext cx="5916806" cy="4343374"/>
          </a:xfrm>
          <a:prstGeom prst="rect">
            <a:avLst/>
          </a:prstGeom>
        </p:spPr>
      </p:pic>
    </p:spTree>
    <p:extLst>
      <p:ext uri="{BB962C8B-B14F-4D97-AF65-F5344CB8AC3E}">
        <p14:creationId xmlns:p14="http://schemas.microsoft.com/office/powerpoint/2010/main" val="139692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D334A500-A255-872D-FE31-5DC28FCC7164}"/>
              </a:ext>
            </a:extLst>
          </p:cNvPr>
          <p:cNvGraphicFramePr>
            <a:graphicFrameLocks noGrp="1"/>
          </p:cNvGraphicFramePr>
          <p:nvPr>
            <p:ph idx="1"/>
            <p:extLst>
              <p:ext uri="{D42A27DB-BD31-4B8C-83A1-F6EECF244321}">
                <p14:modId xmlns:p14="http://schemas.microsoft.com/office/powerpoint/2010/main" val="1555985586"/>
              </p:ext>
            </p:extLst>
          </p:nvPr>
        </p:nvGraphicFramePr>
        <p:xfrm>
          <a:off x="5221285" y="766719"/>
          <a:ext cx="6840481"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09BDB6D-043A-01FB-2DB0-240474886661}"/>
              </a:ext>
            </a:extLst>
          </p:cNvPr>
          <p:cNvSpPr/>
          <p:nvPr/>
        </p:nvSpPr>
        <p:spPr>
          <a:xfrm>
            <a:off x="4780344" y="604777"/>
            <a:ext cx="94527" cy="564844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a:extLst>
              <a:ext uri="{FF2B5EF4-FFF2-40B4-BE49-F238E27FC236}">
                <a16:creationId xmlns:a16="http://schemas.microsoft.com/office/drawing/2014/main" id="{8B0B244D-C3C0-7226-867D-6D9E862B0256}"/>
              </a:ext>
            </a:extLst>
          </p:cNvPr>
          <p:cNvSpPr>
            <a:spLocks noGrp="1"/>
          </p:cNvSpPr>
          <p:nvPr>
            <p:ph type="title" hasCustomPrompt="1"/>
          </p:nvPr>
        </p:nvSpPr>
        <p:spPr>
          <a:xfrm>
            <a:off x="838200" y="2596419"/>
            <a:ext cx="3182027" cy="1661993"/>
          </a:xfrm>
        </p:spPr>
        <p:txBody>
          <a:bodyPr anchor="ctr"/>
          <a:lstStyle>
            <a:lvl1pPr>
              <a:defRPr>
                <a:solidFill>
                  <a:srgbClr val="2A446F"/>
                </a:solidFill>
              </a:defRPr>
            </a:lvl1pPr>
          </a:lstStyle>
          <a:p>
            <a:pPr algn="r"/>
            <a:br>
              <a:rPr lang="en-US"/>
            </a:br>
            <a:r>
              <a:rPr lang="en-US"/>
              <a:t>What We Will Cover Today</a:t>
            </a:r>
            <a:endParaRPr lang="en-US">
              <a:solidFill>
                <a:schemeClr val="accent3"/>
              </a:solidFill>
            </a:endParaRPr>
          </a:p>
        </p:txBody>
      </p:sp>
    </p:spTree>
    <p:extLst>
      <p:ext uri="{BB962C8B-B14F-4D97-AF65-F5344CB8AC3E}">
        <p14:creationId xmlns:p14="http://schemas.microsoft.com/office/powerpoint/2010/main" val="393150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Prerequisites</a:t>
            </a:r>
          </a:p>
        </p:txBody>
      </p:sp>
      <p:sp>
        <p:nvSpPr>
          <p:cNvPr id="3" name="Subtitle"/>
          <p:cNvSpPr>
            <a:spLocks noGrp="1"/>
          </p:cNvSpPr>
          <p:nvPr>
            <p:ph type="body" sz="quarter" idx="11" hasCustomPrompt="1"/>
          </p:nvPr>
        </p:nvSpPr>
        <p:spPr>
          <a:xfrm>
            <a:off x="4941888" y="3088859"/>
            <a:ext cx="6667500" cy="677108"/>
          </a:xfrm>
        </p:spPr>
        <p:txBody>
          <a:bodyPr anchor="ctr"/>
          <a:lstStyle>
            <a:lvl1pPr marL="231775" indent="-231775">
              <a:spcAft>
                <a:spcPts val="600"/>
              </a:spcAft>
              <a:buFont typeface="Wingdings" panose="05000000000000000000" pitchFamily="2" charset="2"/>
              <a:buChar char=""/>
              <a:defRPr sz="1800"/>
            </a:lvl1pPr>
          </a:lstStyle>
          <a:p>
            <a:pPr lvl="1"/>
            <a:r>
              <a:rPr lang="en-US" dirty="0"/>
              <a:t>Access to Azure Subscription</a:t>
            </a:r>
          </a:p>
          <a:p>
            <a:pPr lvl="1"/>
            <a:r>
              <a:rPr lang="en-US" dirty="0"/>
              <a:t>Azure OpenAI enabled in your Azure Subscription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Introduction</a:t>
            </a:r>
          </a:p>
        </p:txBody>
      </p:sp>
      <p:sp>
        <p:nvSpPr>
          <p:cNvPr id="3" name="Subtitle"/>
          <p:cNvSpPr>
            <a:spLocks noGrp="1"/>
          </p:cNvSpPr>
          <p:nvPr>
            <p:ph sz="quarter" idx="10" hasCustomPrompt="1"/>
          </p:nvPr>
        </p:nvSpPr>
        <p:spPr>
          <a:xfrm>
            <a:off x="584200" y="1435100"/>
            <a:ext cx="11018838" cy="128016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t>In today's data-driven world, the demand for AI systems to less harmful to individuals and society. Ethical principles has never been more pronounced.</a:t>
            </a:r>
          </a:p>
        </p:txBody>
      </p:sp>
      <p:grpSp>
        <p:nvGrpSpPr>
          <p:cNvPr id="10" name="Group 9">
            <a:extLst>
              <a:ext uri="{FF2B5EF4-FFF2-40B4-BE49-F238E27FC236}">
                <a16:creationId xmlns:a16="http://schemas.microsoft.com/office/drawing/2014/main" id="{1E1B65A2-6F89-870A-C8A9-5C11713F102A}"/>
              </a:ext>
              <a:ext uri="{C183D7F6-B498-43B3-948B-1728B52AA6E4}">
                <adec:decorative xmlns:adec="http://schemas.microsoft.com/office/drawing/2017/decorative" val="1"/>
              </a:ext>
            </a:extLst>
          </p:cNvPr>
          <p:cNvGrpSpPr/>
          <p:nvPr/>
        </p:nvGrpSpPr>
        <p:grpSpPr>
          <a:xfrm>
            <a:off x="9066998" y="2971800"/>
            <a:ext cx="2536040" cy="2829200"/>
            <a:chOff x="9073348" y="2027159"/>
            <a:chExt cx="2536040" cy="2829200"/>
          </a:xfrm>
        </p:grpSpPr>
        <p:sp>
          <p:nvSpPr>
            <p:cNvPr id="11" name="TextBox 10">
              <a:extLst>
                <a:ext uri="{FF2B5EF4-FFF2-40B4-BE49-F238E27FC236}">
                  <a16:creationId xmlns:a16="http://schemas.microsoft.com/office/drawing/2014/main" id="{3F0BF1BE-D8F0-C3E7-62F3-80B83C92648A}"/>
                </a:ext>
              </a:extLst>
            </p:cNvPr>
            <p:cNvSpPr txBox="1"/>
            <p:nvPr/>
          </p:nvSpPr>
          <p:spPr>
            <a:xfrm>
              <a:off x="9073348" y="3933029"/>
              <a:ext cx="2536040" cy="923330"/>
            </a:xfrm>
            <a:prstGeom prst="rect">
              <a:avLst/>
            </a:prstGeom>
            <a:noFill/>
          </p:spPr>
          <p:txBody>
            <a:bodyPr wrap="square">
              <a:spAutoFit/>
            </a:bodyPr>
            <a:lstStyle/>
            <a:p>
              <a:r>
                <a:rPr lang="en-US">
                  <a:solidFill>
                    <a:prstClr val="black"/>
                  </a:solidFill>
                  <a:latin typeface="Segoe UI" panose="020B0502040204020203" pitchFamily="34" charset="0"/>
                </a:rPr>
                <a:t>Governments are </a:t>
              </a:r>
              <a:r>
                <a:rPr lang="en-US" b="1">
                  <a:solidFill>
                    <a:prstClr val="black"/>
                  </a:solidFill>
                  <a:latin typeface="Segoe UI" panose="020B0502040204020203" pitchFamily="34" charset="0"/>
                </a:rPr>
                <a:t>regulating</a:t>
              </a:r>
              <a:r>
                <a:rPr lang="en-US">
                  <a:solidFill>
                    <a:prstClr val="black"/>
                  </a:solidFill>
                  <a:latin typeface="Segoe UI" panose="020B0502040204020203" pitchFamily="34" charset="0"/>
                </a:rPr>
                <a:t> AI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in response</a:t>
              </a:r>
              <a:endParaRPr lang="en-US">
                <a:solidFill>
                  <a:prstClr val="black"/>
                </a:solidFill>
                <a:latin typeface="Calibri" panose="020F0502020204030204"/>
              </a:endParaRPr>
            </a:p>
          </p:txBody>
        </p:sp>
        <p:pic>
          <p:nvPicPr>
            <p:cNvPr id="12" name="Graphic 11">
              <a:extLst>
                <a:ext uri="{FF2B5EF4-FFF2-40B4-BE49-F238E27FC236}">
                  <a16:creationId xmlns:a16="http://schemas.microsoft.com/office/drawing/2014/main" id="{5E565CD1-6415-E17D-6159-FF5E569C7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0845" y="2027159"/>
              <a:ext cx="1728892" cy="1728892"/>
            </a:xfrm>
            <a:prstGeom prst="rect">
              <a:avLst/>
            </a:prstGeom>
          </p:spPr>
        </p:pic>
      </p:grpSp>
      <p:grpSp>
        <p:nvGrpSpPr>
          <p:cNvPr id="13" name="Group 12">
            <a:extLst>
              <a:ext uri="{FF2B5EF4-FFF2-40B4-BE49-F238E27FC236}">
                <a16:creationId xmlns:a16="http://schemas.microsoft.com/office/drawing/2014/main" id="{F44B1CB0-ED60-1FA9-454B-4417569F9656}"/>
              </a:ext>
              <a:ext uri="{C183D7F6-B498-43B3-948B-1728B52AA6E4}">
                <adec:decorative xmlns:adec="http://schemas.microsoft.com/office/drawing/2017/decorative" val="1"/>
              </a:ext>
            </a:extLst>
          </p:cNvPr>
          <p:cNvGrpSpPr/>
          <p:nvPr/>
        </p:nvGrpSpPr>
        <p:grpSpPr>
          <a:xfrm>
            <a:off x="598323" y="3009528"/>
            <a:ext cx="2491591" cy="2785324"/>
            <a:chOff x="604672" y="2064887"/>
            <a:chExt cx="2491591" cy="2785324"/>
          </a:xfrm>
        </p:grpSpPr>
        <p:sp>
          <p:nvSpPr>
            <p:cNvPr id="14" name="TextBox 13">
              <a:extLst>
                <a:ext uri="{FF2B5EF4-FFF2-40B4-BE49-F238E27FC236}">
                  <a16:creationId xmlns:a16="http://schemas.microsoft.com/office/drawing/2014/main" id="{1173CF7B-AE7C-E336-9C04-84A5242F410A}"/>
                </a:ext>
              </a:extLst>
            </p:cNvPr>
            <p:cNvSpPr txBox="1"/>
            <p:nvPr/>
          </p:nvSpPr>
          <p:spPr>
            <a:xfrm>
              <a:off x="604672" y="3926881"/>
              <a:ext cx="2491591" cy="923330"/>
            </a:xfrm>
            <a:prstGeom prst="rect">
              <a:avLst/>
            </a:prstGeom>
            <a:noFill/>
          </p:spPr>
          <p:txBody>
            <a:bodyPr wrap="square">
              <a:spAutoFit/>
            </a:bodyPr>
            <a:lstStyle/>
            <a:p>
              <a:r>
                <a:rPr lang="en-US">
                  <a:solidFill>
                    <a:prstClr val="black"/>
                  </a:solidFill>
                  <a:latin typeface="Segoe UI" panose="020B0502040204020203" pitchFamily="34" charset="0"/>
                </a:rPr>
                <a:t>AI </a:t>
              </a:r>
              <a:r>
                <a:rPr lang="en-US" b="1">
                  <a:solidFill>
                    <a:prstClr val="black"/>
                  </a:solidFill>
                  <a:latin typeface="Segoe UI" panose="020B0502040204020203" pitchFamily="34" charset="0"/>
                </a:rPr>
                <a:t>innovation</a:t>
              </a:r>
              <a:r>
                <a:rPr lang="en-US">
                  <a:solidFill>
                    <a:prstClr val="black"/>
                  </a:solidFill>
                  <a:latin typeface="Segoe UI" panose="020B0502040204020203" pitchFamily="34" charset="0"/>
                </a:rPr>
                <a:t> is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occurring at a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rapid pace</a:t>
              </a:r>
            </a:p>
          </p:txBody>
        </p:sp>
        <p:pic>
          <p:nvPicPr>
            <p:cNvPr id="15" name="Graphic 14">
              <a:extLst>
                <a:ext uri="{FF2B5EF4-FFF2-40B4-BE49-F238E27FC236}">
                  <a16:creationId xmlns:a16="http://schemas.microsoft.com/office/drawing/2014/main" id="{869B9617-D6BA-07BF-73A3-FFC5EA74C0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021" y="2064887"/>
              <a:ext cx="1728892" cy="1728892"/>
            </a:xfrm>
            <a:prstGeom prst="rect">
              <a:avLst/>
            </a:prstGeom>
          </p:spPr>
        </p:pic>
      </p:grpSp>
      <p:grpSp>
        <p:nvGrpSpPr>
          <p:cNvPr id="16" name="Group 15">
            <a:extLst>
              <a:ext uri="{FF2B5EF4-FFF2-40B4-BE49-F238E27FC236}">
                <a16:creationId xmlns:a16="http://schemas.microsoft.com/office/drawing/2014/main" id="{5647FDBC-5CC5-87D3-F42B-7E8B07133819}"/>
              </a:ext>
              <a:ext uri="{C183D7F6-B498-43B3-948B-1728B52AA6E4}">
                <adec:decorative xmlns:adec="http://schemas.microsoft.com/office/drawing/2017/decorative" val="1"/>
              </a:ext>
            </a:extLst>
          </p:cNvPr>
          <p:cNvGrpSpPr/>
          <p:nvPr/>
        </p:nvGrpSpPr>
        <p:grpSpPr>
          <a:xfrm>
            <a:off x="6246585" y="3173304"/>
            <a:ext cx="2528091" cy="2616198"/>
            <a:chOff x="6252934" y="2228663"/>
            <a:chExt cx="2528091" cy="2616198"/>
          </a:xfrm>
        </p:grpSpPr>
        <p:sp>
          <p:nvSpPr>
            <p:cNvPr id="17" name="TextBox 16">
              <a:extLst>
                <a:ext uri="{FF2B5EF4-FFF2-40B4-BE49-F238E27FC236}">
                  <a16:creationId xmlns:a16="http://schemas.microsoft.com/office/drawing/2014/main" id="{CB35FDAE-12C7-A5E1-0094-8FEBE1815588}"/>
                </a:ext>
              </a:extLst>
            </p:cNvPr>
            <p:cNvSpPr txBox="1"/>
            <p:nvPr/>
          </p:nvSpPr>
          <p:spPr>
            <a:xfrm>
              <a:off x="6252934" y="3921531"/>
              <a:ext cx="2528091" cy="923330"/>
            </a:xfrm>
            <a:prstGeom prst="rect">
              <a:avLst/>
            </a:prstGeom>
            <a:noFill/>
          </p:spPr>
          <p:txBody>
            <a:bodyPr wrap="square">
              <a:spAutoFit/>
            </a:bodyPr>
            <a:lstStyle/>
            <a:p>
              <a:r>
                <a:rPr lang="en-US">
                  <a:solidFill>
                    <a:prstClr val="black"/>
                  </a:solidFill>
                  <a:latin typeface="Segoe UI" panose="020B0502040204020203" pitchFamily="34" charset="0"/>
                </a:rPr>
                <a:t>Societal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expectations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are </a:t>
              </a:r>
              <a:r>
                <a:rPr lang="en-US" b="1">
                  <a:solidFill>
                    <a:prstClr val="black"/>
                  </a:solidFill>
                  <a:latin typeface="Segoe UI" panose="020B0502040204020203" pitchFamily="34" charset="0"/>
                </a:rPr>
                <a:t>evolving</a:t>
              </a:r>
            </a:p>
          </p:txBody>
        </p:sp>
        <p:pic>
          <p:nvPicPr>
            <p:cNvPr id="18" name="Graphic 17">
              <a:extLst>
                <a:ext uri="{FF2B5EF4-FFF2-40B4-BE49-F238E27FC236}">
                  <a16:creationId xmlns:a16="http://schemas.microsoft.com/office/drawing/2014/main" id="{BD8909EE-256B-C8A6-9123-2BC7E73E1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4781" y="2228663"/>
              <a:ext cx="1511521" cy="1511521"/>
            </a:xfrm>
            <a:prstGeom prst="rect">
              <a:avLst/>
            </a:prstGeom>
          </p:spPr>
        </p:pic>
      </p:grpSp>
      <p:grpSp>
        <p:nvGrpSpPr>
          <p:cNvPr id="19" name="Group 18">
            <a:extLst>
              <a:ext uri="{FF2B5EF4-FFF2-40B4-BE49-F238E27FC236}">
                <a16:creationId xmlns:a16="http://schemas.microsoft.com/office/drawing/2014/main" id="{E25CED70-F126-9B33-4A37-DD57E72C2622}"/>
              </a:ext>
              <a:ext uri="{C183D7F6-B498-43B3-948B-1728B52AA6E4}">
                <adec:decorative xmlns:adec="http://schemas.microsoft.com/office/drawing/2017/decorative" val="1"/>
              </a:ext>
            </a:extLst>
          </p:cNvPr>
          <p:cNvGrpSpPr/>
          <p:nvPr/>
        </p:nvGrpSpPr>
        <p:grpSpPr>
          <a:xfrm>
            <a:off x="3382237" y="3091416"/>
            <a:ext cx="2536040" cy="2703436"/>
            <a:chOff x="3388587" y="2146775"/>
            <a:chExt cx="2536040" cy="2703436"/>
          </a:xfrm>
        </p:grpSpPr>
        <p:sp>
          <p:nvSpPr>
            <p:cNvPr id="20" name="TextBox 19">
              <a:extLst>
                <a:ext uri="{FF2B5EF4-FFF2-40B4-BE49-F238E27FC236}">
                  <a16:creationId xmlns:a16="http://schemas.microsoft.com/office/drawing/2014/main" id="{7B2897DB-7DE3-B523-2EDA-9818A6DB0334}"/>
                </a:ext>
              </a:extLst>
            </p:cNvPr>
            <p:cNvSpPr txBox="1"/>
            <p:nvPr/>
          </p:nvSpPr>
          <p:spPr>
            <a:xfrm>
              <a:off x="3388587" y="3926881"/>
              <a:ext cx="2536040" cy="923330"/>
            </a:xfrm>
            <a:prstGeom prst="rect">
              <a:avLst/>
            </a:prstGeom>
            <a:noFill/>
          </p:spPr>
          <p:txBody>
            <a:bodyPr wrap="square">
              <a:spAutoFit/>
            </a:bodyPr>
            <a:lstStyle/>
            <a:p>
              <a:r>
                <a:rPr lang="en-US">
                  <a:solidFill>
                    <a:prstClr val="black"/>
                  </a:solidFill>
                  <a:latin typeface="Segoe UI" panose="020B0502040204020203" pitchFamily="34" charset="0"/>
                </a:rPr>
                <a:t>Companies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are accelerating </a:t>
              </a:r>
              <a:br>
                <a:rPr lang="en-US">
                  <a:solidFill>
                    <a:prstClr val="black"/>
                  </a:solidFill>
                  <a:latin typeface="Segoe UI" panose="020B0502040204020203" pitchFamily="34" charset="0"/>
                </a:rPr>
              </a:br>
              <a:r>
                <a:rPr lang="en-US" b="1">
                  <a:solidFill>
                    <a:prstClr val="black"/>
                  </a:solidFill>
                  <a:latin typeface="Segoe UI" panose="020B0502040204020203" pitchFamily="34" charset="0"/>
                </a:rPr>
                <a:t>adoption</a:t>
              </a:r>
              <a:r>
                <a:rPr lang="en-US">
                  <a:solidFill>
                    <a:prstClr val="black"/>
                  </a:solidFill>
                  <a:latin typeface="Segoe UI" panose="020B0502040204020203" pitchFamily="34" charset="0"/>
                </a:rPr>
                <a:t> of AI</a:t>
              </a:r>
            </a:p>
          </p:txBody>
        </p:sp>
        <p:pic>
          <p:nvPicPr>
            <p:cNvPr id="21" name="Graphic 20">
              <a:extLst>
                <a:ext uri="{FF2B5EF4-FFF2-40B4-BE49-F238E27FC236}">
                  <a16:creationId xmlns:a16="http://schemas.microsoft.com/office/drawing/2014/main" id="{3444C0C0-829C-CAA6-36C7-9F2B9625C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3163" y="2146775"/>
              <a:ext cx="1622286" cy="162228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000" fill="hold"/>
                                        <p:tgtEl>
                                          <p:spTgt spid="19"/>
                                        </p:tgtEl>
                                        <p:attrNameLst>
                                          <p:attrName>ppt_x</p:attrName>
                                        </p:attrNameLst>
                                      </p:cBhvr>
                                      <p:tavLst>
                                        <p:tav tm="0">
                                          <p:val>
                                            <p:strVal val="#ppt_x"/>
                                          </p:val>
                                        </p:tav>
                                        <p:tav tm="100000">
                                          <p:val>
                                            <p:strVal val="#ppt_x"/>
                                          </p:val>
                                        </p:tav>
                                      </p:tavLst>
                                    </p:anim>
                                    <p:anim calcmode="lin" valueType="num">
                                      <p:cBhvr additive="base">
                                        <p:cTn id="13" dur="10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fill="hold"/>
                                        <p:tgtEl>
                                          <p:spTgt spid="10"/>
                                        </p:tgtEl>
                                        <p:attrNameLst>
                                          <p:attrName>ppt_x</p:attrName>
                                        </p:attrNameLst>
                                      </p:cBhvr>
                                      <p:tavLst>
                                        <p:tav tm="0">
                                          <p:val>
                                            <p:strVal val="#ppt_x"/>
                                          </p:val>
                                        </p:tav>
                                        <p:tav tm="100000">
                                          <p:val>
                                            <p:strVal val="#ppt_x"/>
                                          </p:val>
                                        </p:tav>
                                      </p:tavLst>
                                    </p:anim>
                                    <p:anim calcmode="lin" valueType="num">
                                      <p:cBhvr additive="base">
                                        <p:cTn id="23"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F35D-47AA-22C4-ACC7-518FB7145FAA}"/>
              </a:ext>
            </a:extLst>
          </p:cNvPr>
          <p:cNvSpPr>
            <a:spLocks noGrp="1"/>
          </p:cNvSpPr>
          <p:nvPr>
            <p:ph type="title"/>
          </p:nvPr>
        </p:nvSpPr>
        <p:spPr>
          <a:xfrm>
            <a:off x="588263" y="457200"/>
            <a:ext cx="11018520" cy="553998"/>
          </a:xfrm>
        </p:spPr>
        <p:txBody>
          <a:bodyPr wrap="square" anchor="t">
            <a:normAutofit/>
          </a:bodyPr>
          <a:lstStyle/>
          <a:p>
            <a:r>
              <a:rPr lang="en-US"/>
              <a:t>What is Prompt Engineering?</a:t>
            </a:r>
          </a:p>
        </p:txBody>
      </p:sp>
      <p:graphicFrame>
        <p:nvGraphicFramePr>
          <p:cNvPr id="5" name="Text Placeholder 2">
            <a:extLst>
              <a:ext uri="{FF2B5EF4-FFF2-40B4-BE49-F238E27FC236}">
                <a16:creationId xmlns:a16="http://schemas.microsoft.com/office/drawing/2014/main" id="{03B7184D-4E1E-7B3F-A9E0-B74D1AD51F91}"/>
              </a:ext>
            </a:extLst>
          </p:cNvPr>
          <p:cNvGraphicFramePr>
            <a:graphicFrameLocks noGrp="1"/>
          </p:cNvGraphicFramePr>
          <p:nvPr>
            <p:ph sz="quarter" idx="10"/>
            <p:extLst>
              <p:ext uri="{D42A27DB-BD31-4B8C-83A1-F6EECF244321}">
                <p14:modId xmlns:p14="http://schemas.microsoft.com/office/powerpoint/2010/main" val="107586124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16664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B9E485-4AE7-22DB-477B-3E7212C06C3C}"/>
              </a:ext>
            </a:extLst>
          </p:cNvPr>
          <p:cNvSpPr>
            <a:spLocks noGrp="1"/>
          </p:cNvSpPr>
          <p:nvPr>
            <p:ph type="title"/>
          </p:nvPr>
        </p:nvSpPr>
        <p:spPr/>
        <p:txBody>
          <a:bodyPr/>
          <a:lstStyle/>
          <a:p>
            <a:r>
              <a:rPr lang="en-US" dirty="0"/>
              <a:t>Vectorization &amp; Embedding</a:t>
            </a:r>
          </a:p>
        </p:txBody>
      </p:sp>
      <p:pic>
        <p:nvPicPr>
          <p:cNvPr id="13" name="Content Placeholder 12" descr="A diagram of a dress code&#10;&#10;Description automatically generated with medium confidence">
            <a:extLst>
              <a:ext uri="{FF2B5EF4-FFF2-40B4-BE49-F238E27FC236}">
                <a16:creationId xmlns:a16="http://schemas.microsoft.com/office/drawing/2014/main" id="{19763874-5884-51A4-271E-09932F97AB69}"/>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576263" y="1630452"/>
            <a:ext cx="5211763" cy="1987937"/>
          </a:xfrm>
        </p:spPr>
      </p:pic>
      <p:pic>
        <p:nvPicPr>
          <p:cNvPr id="15" name="Content Placeholder 14" descr="A diagram of a diagram&#10;&#10;Description automatically generated">
            <a:extLst>
              <a:ext uri="{FF2B5EF4-FFF2-40B4-BE49-F238E27FC236}">
                <a16:creationId xmlns:a16="http://schemas.microsoft.com/office/drawing/2014/main" id="{674D2A16-F430-8EDB-3CDD-AC7A873DF488}"/>
              </a:ext>
            </a:extLst>
          </p:cNvPr>
          <p:cNvPicPr>
            <a:picLocks noGrp="1" noChangeAspect="1"/>
          </p:cNvPicPr>
          <p:nvPr>
            <p:ph sz="quarter" idx="13"/>
          </p:nvPr>
        </p:nvPicPr>
        <p:blipFill>
          <a:blip r:embed="rId4" cstate="print">
            <a:extLst>
              <a:ext uri="{28A0092B-C50C-407E-A947-70E740481C1C}">
                <a14:useLocalDpi xmlns:a14="http://schemas.microsoft.com/office/drawing/2010/main" val="0"/>
              </a:ext>
            </a:extLst>
          </a:blip>
          <a:stretch>
            <a:fillRect/>
          </a:stretch>
        </p:blipFill>
        <p:spPr>
          <a:xfrm>
            <a:off x="6582265" y="3201344"/>
            <a:ext cx="5219700" cy="1261574"/>
          </a:xfrm>
        </p:spPr>
      </p:pic>
      <p:pic>
        <p:nvPicPr>
          <p:cNvPr id="17" name="Picture 16" descr="A diagram of a company&#10;&#10;Description automatically generated">
            <a:extLst>
              <a:ext uri="{FF2B5EF4-FFF2-40B4-BE49-F238E27FC236}">
                <a16:creationId xmlns:a16="http://schemas.microsoft.com/office/drawing/2014/main" id="{9E30A7A3-8716-FD16-7714-16E3A670D8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63" y="4263626"/>
            <a:ext cx="5199763" cy="2137174"/>
          </a:xfrm>
          <a:prstGeom prst="rect">
            <a:avLst/>
          </a:prstGeom>
        </p:spPr>
      </p:pic>
      <p:pic>
        <p:nvPicPr>
          <p:cNvPr id="19" name="Graphic 18" descr="Badge 1 outline">
            <a:extLst>
              <a:ext uri="{FF2B5EF4-FFF2-40B4-BE49-F238E27FC236}">
                <a16:creationId xmlns:a16="http://schemas.microsoft.com/office/drawing/2014/main" id="{AC21D2BF-7E93-8521-4A3D-B7A5BCBF3A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372" y="1163607"/>
            <a:ext cx="399521" cy="399521"/>
          </a:xfrm>
          <a:prstGeom prst="rect">
            <a:avLst/>
          </a:prstGeom>
        </p:spPr>
      </p:pic>
      <p:pic>
        <p:nvPicPr>
          <p:cNvPr id="25" name="Graphic 24" descr="Badge outline">
            <a:extLst>
              <a:ext uri="{FF2B5EF4-FFF2-40B4-BE49-F238E27FC236}">
                <a16:creationId xmlns:a16="http://schemas.microsoft.com/office/drawing/2014/main" id="{C16E63C6-82AB-C0C6-5287-B511EE48F9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372" y="3815076"/>
            <a:ext cx="399521" cy="399521"/>
          </a:xfrm>
          <a:prstGeom prst="rect">
            <a:avLst/>
          </a:prstGeom>
        </p:spPr>
      </p:pic>
      <p:pic>
        <p:nvPicPr>
          <p:cNvPr id="27" name="Graphic 26" descr="Badge 3 outline">
            <a:extLst>
              <a:ext uri="{FF2B5EF4-FFF2-40B4-BE49-F238E27FC236}">
                <a16:creationId xmlns:a16="http://schemas.microsoft.com/office/drawing/2014/main" id="{987B4A9E-13FB-CF73-66EB-4CF5881DE3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2265" y="2801822"/>
            <a:ext cx="399522" cy="399522"/>
          </a:xfrm>
          <a:prstGeom prst="rect">
            <a:avLst/>
          </a:prstGeom>
        </p:spPr>
      </p:pic>
      <p:sp>
        <p:nvSpPr>
          <p:cNvPr id="28" name="TextBox 27">
            <a:extLst>
              <a:ext uri="{FF2B5EF4-FFF2-40B4-BE49-F238E27FC236}">
                <a16:creationId xmlns:a16="http://schemas.microsoft.com/office/drawing/2014/main" id="{56577A07-A36F-085C-986A-3BDE60271041}"/>
              </a:ext>
            </a:extLst>
          </p:cNvPr>
          <p:cNvSpPr txBox="1"/>
          <p:nvPr/>
        </p:nvSpPr>
        <p:spPr>
          <a:xfrm>
            <a:off x="1125416" y="1209478"/>
            <a:ext cx="2625969" cy="307777"/>
          </a:xfrm>
          <a:prstGeom prst="rect">
            <a:avLst/>
          </a:prstGeom>
          <a:noFill/>
        </p:spPr>
        <p:txBody>
          <a:bodyPr wrap="square" lIns="0" tIns="0" rIns="0" bIns="0" rtlCol="0">
            <a:spAutoFit/>
          </a:bodyPr>
          <a:lstStyle/>
          <a:p>
            <a:pPr algn="l"/>
            <a:r>
              <a:rPr lang="en-US" sz="2000" dirty="0">
                <a:solidFill>
                  <a:srgbClr val="0070C0"/>
                </a:solidFill>
              </a:rPr>
              <a:t>Embedding input</a:t>
            </a:r>
          </a:p>
        </p:txBody>
      </p:sp>
      <p:sp>
        <p:nvSpPr>
          <p:cNvPr id="29" name="TextBox 28">
            <a:extLst>
              <a:ext uri="{FF2B5EF4-FFF2-40B4-BE49-F238E27FC236}">
                <a16:creationId xmlns:a16="http://schemas.microsoft.com/office/drawing/2014/main" id="{116EAE37-9683-4797-1A0F-ACB8E104645F}"/>
              </a:ext>
            </a:extLst>
          </p:cNvPr>
          <p:cNvSpPr txBox="1"/>
          <p:nvPr/>
        </p:nvSpPr>
        <p:spPr>
          <a:xfrm>
            <a:off x="1125416" y="3869301"/>
            <a:ext cx="4114799" cy="307777"/>
          </a:xfrm>
          <a:prstGeom prst="rect">
            <a:avLst/>
          </a:prstGeom>
          <a:noFill/>
        </p:spPr>
        <p:txBody>
          <a:bodyPr wrap="square" lIns="0" tIns="0" rIns="0" bIns="0" rtlCol="0">
            <a:spAutoFit/>
          </a:bodyPr>
          <a:lstStyle/>
          <a:p>
            <a:pPr algn="l"/>
            <a:r>
              <a:rPr lang="en-US" sz="2000" dirty="0">
                <a:solidFill>
                  <a:srgbClr val="0070C0"/>
                </a:solidFill>
              </a:rPr>
              <a:t>Embedding relationship grouping</a:t>
            </a:r>
          </a:p>
        </p:txBody>
      </p:sp>
      <p:sp>
        <p:nvSpPr>
          <p:cNvPr id="30" name="TextBox 29">
            <a:extLst>
              <a:ext uri="{FF2B5EF4-FFF2-40B4-BE49-F238E27FC236}">
                <a16:creationId xmlns:a16="http://schemas.microsoft.com/office/drawing/2014/main" id="{1983C36B-82D2-24F3-0AE5-D5A693CB704C}"/>
              </a:ext>
            </a:extLst>
          </p:cNvPr>
          <p:cNvSpPr txBox="1"/>
          <p:nvPr/>
        </p:nvSpPr>
        <p:spPr>
          <a:xfrm>
            <a:off x="6981787" y="2847695"/>
            <a:ext cx="4114799" cy="307777"/>
          </a:xfrm>
          <a:prstGeom prst="rect">
            <a:avLst/>
          </a:prstGeom>
          <a:noFill/>
        </p:spPr>
        <p:txBody>
          <a:bodyPr wrap="square" lIns="0" tIns="0" rIns="0" bIns="0" rtlCol="0">
            <a:spAutoFit/>
          </a:bodyPr>
          <a:lstStyle/>
          <a:p>
            <a:pPr algn="l"/>
            <a:r>
              <a:rPr lang="en-US" sz="2000" dirty="0">
                <a:solidFill>
                  <a:srgbClr val="0070C0"/>
                </a:solidFill>
              </a:rPr>
              <a:t>Vector index Lookup</a:t>
            </a:r>
          </a:p>
        </p:txBody>
      </p:sp>
    </p:spTree>
    <p:extLst>
      <p:ext uri="{BB962C8B-B14F-4D97-AF65-F5344CB8AC3E}">
        <p14:creationId xmlns:p14="http://schemas.microsoft.com/office/powerpoint/2010/main" val="29102667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descr="Dark: medium container">
            <a:extLst>
              <a:ext uri="{FF2B5EF4-FFF2-40B4-BE49-F238E27FC236}">
                <a16:creationId xmlns:a16="http://schemas.microsoft.com/office/drawing/2014/main" id="{404A4FC5-BA10-6B58-4DAA-BFB619C346A2}"/>
              </a:ext>
            </a:extLst>
          </p:cNvPr>
          <p:cNvSpPr/>
          <p:nvPr/>
        </p:nvSpPr>
        <p:spPr bwMode="auto">
          <a:xfrm>
            <a:off x="5833976" y="1837990"/>
            <a:ext cx="6388599" cy="4232610"/>
          </a:xfrm>
          <a:prstGeom prst="roundRect">
            <a:avLst>
              <a:gd name="adj" fmla="val 2114"/>
            </a:avLst>
          </a:prstGeom>
          <a:solidFill>
            <a:schemeClr val="accent6">
              <a:lumMod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FFA7615C-CC82-41A7-A3D0-2E1BB3395940}"/>
              </a:ext>
            </a:extLst>
          </p:cNvPr>
          <p:cNvSpPr>
            <a:spLocks noGrp="1"/>
          </p:cNvSpPr>
          <p:nvPr>
            <p:ph type="title"/>
          </p:nvPr>
        </p:nvSpPr>
        <p:spPr/>
        <p:txBody>
          <a:bodyPr>
            <a:normAutofit/>
          </a:bodyPr>
          <a:lstStyle/>
          <a:p>
            <a:pPr algn="ctr"/>
            <a:r>
              <a:rPr lang="en-US">
                <a:latin typeface="Segoe UI Semibold"/>
              </a:rPr>
              <a:t>Streamline prompt engineering projects </a:t>
            </a:r>
          </a:p>
        </p:txBody>
      </p:sp>
      <p:sp>
        <p:nvSpPr>
          <p:cNvPr id="3" name="Title 8">
            <a:extLst>
              <a:ext uri="{FF2B5EF4-FFF2-40B4-BE49-F238E27FC236}">
                <a16:creationId xmlns:a16="http://schemas.microsoft.com/office/drawing/2014/main" id="{EBF3C31A-169F-D56A-BBE8-F21D65C343A3}"/>
              </a:ext>
            </a:extLst>
          </p:cNvPr>
          <p:cNvSpPr txBox="1">
            <a:spLocks/>
          </p:cNvSpPr>
          <p:nvPr/>
        </p:nvSpPr>
        <p:spPr>
          <a:xfrm>
            <a:off x="588263" y="1225933"/>
            <a:ext cx="6396376" cy="1483483"/>
          </a:xfrm>
          <a:prstGeom prst="rect">
            <a:avLst/>
          </a:prstGeom>
          <a:noFill/>
          <a:ln>
            <a:noFill/>
            <a:prstDash/>
          </a:ln>
          <a:effectLst/>
        </p:spPr>
        <p:txBody>
          <a:bodyPr rot="0" spcFirstLastPara="0" vertOverflow="overflow" horzOverflow="overflow" vert="horz" wrap="square" lIns="0" tIns="54864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2800" b="1" i="0" u="none" strike="noStrike" kern="1200" cap="none" spc="-50" normalizeH="0" baseline="0" noProof="0" dirty="0">
                <a:ln>
                  <a:noFill/>
                </a:ln>
                <a:effectLst/>
                <a:uLnTx/>
                <a:uFillTx/>
                <a:latin typeface="Segoe UI Semibold"/>
                <a:ea typeface="+mn-ea"/>
                <a:cs typeface="Segoe UI" pitchFamily="34" charset="0"/>
              </a:rPr>
              <a:t>Azure Machine Learning </a:t>
            </a:r>
          </a:p>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altLang="ja-JP" sz="2800" b="1" i="0" u="none" strike="noStrike" kern="1200" cap="none" spc="-50" normalizeH="0" baseline="0" noProof="0" dirty="0">
                <a:ln>
                  <a:noFill/>
                </a:ln>
                <a:effectLst/>
                <a:uLnTx/>
                <a:uFillTx/>
                <a:latin typeface="Segoe UI Semibold"/>
                <a:ea typeface="+mn-ea"/>
                <a:cs typeface="Segoe UI" pitchFamily="34" charset="0"/>
              </a:rPr>
              <a:t>prompt</a:t>
            </a:r>
            <a:r>
              <a:rPr kumimoji="0" lang="en-US" sz="2800" b="1" i="0" u="none" strike="noStrike" kern="1200" cap="none" spc="-50" normalizeH="0" baseline="0" noProof="0" dirty="0">
                <a:ln>
                  <a:noFill/>
                </a:ln>
                <a:effectLst/>
                <a:uLnTx/>
                <a:uFillTx/>
                <a:latin typeface="Segoe UI Semibold"/>
                <a:ea typeface="+mn-ea"/>
                <a:cs typeface="Segoe UI" pitchFamily="34" charset="0"/>
              </a:rPr>
              <a:t> flow</a:t>
            </a:r>
            <a:endParaRPr kumimoji="0" lang="en-CA" sz="1800" b="0" i="0" u="none" strike="noStrike" kern="0" cap="none" spc="0" normalizeH="0" baseline="0" noProof="0" dirty="0">
              <a:ln>
                <a:noFill/>
              </a:ln>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BDADDB5F-6086-02CD-1BF5-398E6FFE0E31}"/>
              </a:ext>
            </a:extLst>
          </p:cNvPr>
          <p:cNvSpPr txBox="1"/>
          <p:nvPr/>
        </p:nvSpPr>
        <p:spPr>
          <a:xfrm>
            <a:off x="588263" y="2856787"/>
            <a:ext cx="4984392" cy="2754600"/>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0C0"/>
                </a:solidFill>
                <a:effectLst/>
                <a:uLnTx/>
                <a:uFillTx/>
                <a:latin typeface="Segoe UI Semibold"/>
                <a:ea typeface="+mn-ea"/>
                <a:cs typeface="+mn-cs"/>
              </a:rPr>
              <a:t>Customer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bold"/>
              <a:ea typeface="+mn-ea"/>
              <a:cs typeface="+mn-cs"/>
            </a:endParaRPr>
          </a:p>
          <a:p>
            <a:pPr marL="174625" marR="0" lvl="0" indent="-17462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Create AI workflows that connect various language models, APIs, and data sources to ground LLMs on your data.</a:t>
            </a:r>
          </a:p>
          <a:p>
            <a:pPr marL="174625" marR="0" lvl="0" indent="-17462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One platform to design, construct, tune, evaluate, test, and deploy LLM workflows</a:t>
            </a:r>
          </a:p>
          <a:p>
            <a:pPr marL="174625" marR="0" lvl="0" indent="-17462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Evaluate the quality of workflows with rich set of pre-built metrics and safety system.</a:t>
            </a:r>
          </a:p>
          <a:p>
            <a:pPr marL="174625" marR="0" lvl="0" indent="-174625"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rPr>
              <a:t>Easy prompt tuning, comparison of prompt variants, and version-control.</a:t>
            </a:r>
            <a:endParaRPr kumimoji="0" lang="en-US" sz="1400" b="0" i="0" u="none" strike="noStrike" kern="1200" cap="none" spc="0" normalizeH="0" baseline="0" noProof="0" dirty="0">
              <a:ln>
                <a:noFill/>
              </a:ln>
              <a:effectLst/>
              <a:uLnTx/>
              <a:uFillTx/>
              <a:latin typeface="Segoe UI"/>
              <a:ea typeface="+mn-ea"/>
              <a:cs typeface="Segoe UI Semibold"/>
            </a:endParaRPr>
          </a:p>
        </p:txBody>
      </p:sp>
      <p:pic>
        <p:nvPicPr>
          <p:cNvPr id="4" name="Picture 7">
            <a:extLst>
              <a:ext uri="{FF2B5EF4-FFF2-40B4-BE49-F238E27FC236}">
                <a16:creationId xmlns:a16="http://schemas.microsoft.com/office/drawing/2014/main" id="{E840744D-C8BE-397F-7E55-2432012F941C}"/>
              </a:ext>
            </a:extLst>
          </p:cNvPr>
          <p:cNvPicPr>
            <a:picLocks noChangeAspect="1"/>
          </p:cNvPicPr>
          <p:nvPr/>
        </p:nvPicPr>
        <p:blipFill rotWithShape="1">
          <a:blip r:embed="rId3"/>
          <a:srcRect b="9327"/>
          <a:stretch/>
        </p:blipFill>
        <p:spPr>
          <a:xfrm>
            <a:off x="5989941" y="1935363"/>
            <a:ext cx="5935360" cy="4037863"/>
          </a:xfrm>
          <a:prstGeom prst="rect">
            <a:avLst/>
          </a:prstGeom>
        </p:spPr>
      </p:pic>
      <p:sp>
        <p:nvSpPr>
          <p:cNvPr id="5" name="TextBox 4">
            <a:extLst>
              <a:ext uri="{FF2B5EF4-FFF2-40B4-BE49-F238E27FC236}">
                <a16:creationId xmlns:a16="http://schemas.microsoft.com/office/drawing/2014/main" id="{A31F9E6B-6520-3852-E942-3C0DBCD1F69E}"/>
              </a:ext>
            </a:extLst>
          </p:cNvPr>
          <p:cNvSpPr txBox="1"/>
          <p:nvPr/>
        </p:nvSpPr>
        <p:spPr>
          <a:xfrm>
            <a:off x="8860751" y="6131287"/>
            <a:ext cx="3256825" cy="24622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Documentation</a:t>
            </a:r>
            <a:r>
              <a:rPr kumimoji="0" lang="en-US" sz="1000" b="0" i="0" u="none" strike="noStrike" kern="1200" cap="none" spc="0" normalizeH="0" baseline="0" noProof="0">
                <a:ln>
                  <a:noFill/>
                </a:ln>
                <a:solidFill>
                  <a:srgbClr val="0078D4">
                    <a:lumMod val="60000"/>
                    <a:lumOff val="40000"/>
                  </a:srgbClr>
                </a:solidFill>
                <a:effectLst/>
                <a:uLnTx/>
                <a:uFillTx/>
                <a:latin typeface="Calibri" panose="020F0502020204030204" pitchFamily="34" charset="0"/>
                <a:ea typeface="+mn-ea"/>
                <a:cs typeface="+mn-cs"/>
              </a:rPr>
              <a:t>: https://aka.ms/prompt_flow</a:t>
            </a:r>
          </a:p>
        </p:txBody>
      </p:sp>
    </p:spTree>
    <p:extLst>
      <p:ext uri="{BB962C8B-B14F-4D97-AF65-F5344CB8AC3E}">
        <p14:creationId xmlns:p14="http://schemas.microsoft.com/office/powerpoint/2010/main" val="4719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0"/>
                                  </p:stCondLst>
                                  <p:childTnLst>
                                    <p:animMotion origin="layout" path="M 3.125E-6 4.44444E-6 L 3.125E-6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1000"/>
                                  </p:stCondLst>
                                  <p:childTnLst>
                                    <p:animMotion origin="layout" path="M -4.16667E-6 -1.11111E-6 L -4.16667E-6 0.03542 " pathEditMode="relative" rAng="0" ptsTypes="AA">
                                      <p:cBhvr>
                                        <p:cTn id="14" dur="700" spd="-100000" fill="hold"/>
                                        <p:tgtEl>
                                          <p:spTgt spid="8"/>
                                        </p:tgtEl>
                                        <p:attrNameLst>
                                          <p:attrName>ppt_x</p:attrName>
                                          <p:attrName>ppt_y</p:attrName>
                                        </p:attrNameLst>
                                      </p:cBhvr>
                                      <p:rCtr x="0" y="1759"/>
                                    </p:animMotion>
                                  </p:childTnLst>
                                </p:cTn>
                              </p:par>
                            </p:childTnLst>
                          </p:cTn>
                        </p:par>
                        <p:par>
                          <p:cTn id="15" fill="hold">
                            <p:stCondLst>
                              <p:cond delay="17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42" presetClass="path" presetSubtype="0" decel="100000" fill="hold" grpId="1" nodeType="withEffect">
                                  <p:stCondLst>
                                    <p:cond delay="0"/>
                                  </p:stCondLst>
                                  <p:childTnLst>
                                    <p:animMotion origin="layout" path="M -4.79167E-6 -3.7037E-7 L -4.79167E-6 0.03542 " pathEditMode="relative" rAng="0" ptsTypes="AA">
                                      <p:cBhvr>
                                        <p:cTn id="20"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3" grpId="0"/>
      <p:bldP spid="3" grpId="1"/>
      <p:bldP spid="8" grpId="0"/>
      <p:bldP spid="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747D-47D6-4B9D-3D35-AC66E0B29A0B}"/>
              </a:ext>
            </a:extLst>
          </p:cNvPr>
          <p:cNvSpPr>
            <a:spLocks noGrp="1"/>
          </p:cNvSpPr>
          <p:nvPr>
            <p:ph type="title"/>
          </p:nvPr>
        </p:nvSpPr>
        <p:spPr>
          <a:xfrm>
            <a:off x="482440" y="354260"/>
            <a:ext cx="11016957" cy="553920"/>
          </a:xfrm>
        </p:spPr>
        <p:txBody>
          <a:bodyPr/>
          <a:lstStyle/>
          <a:p>
            <a:r>
              <a:rPr lang="en-US" dirty="0"/>
              <a:t>A shift of addressing Responsible AI </a:t>
            </a:r>
          </a:p>
        </p:txBody>
      </p:sp>
      <p:sp>
        <p:nvSpPr>
          <p:cNvPr id="5" name="Rectangle: Rounded Corners 4">
            <a:extLst>
              <a:ext uri="{FF2B5EF4-FFF2-40B4-BE49-F238E27FC236}">
                <a16:creationId xmlns:a16="http://schemas.microsoft.com/office/drawing/2014/main" id="{CEE463C8-1729-1534-D210-A10EE328A24A}"/>
              </a:ext>
            </a:extLst>
          </p:cNvPr>
          <p:cNvSpPr/>
          <p:nvPr/>
        </p:nvSpPr>
        <p:spPr>
          <a:xfrm>
            <a:off x="3203860" y="1363022"/>
            <a:ext cx="3750830" cy="516806"/>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b="1" dirty="0">
                <a:ln w="3175">
                  <a:noFill/>
                </a:ln>
                <a:latin typeface="Segoe UI Semibold"/>
                <a:cs typeface="Segoe UI" pitchFamily="34" charset="0"/>
              </a:rPr>
              <a:t>Traditional </a:t>
            </a:r>
            <a:r>
              <a:rPr lang="en-US" b="1" dirty="0" err="1">
                <a:ln w="3175">
                  <a:noFill/>
                </a:ln>
                <a:latin typeface="Segoe UI Semibold"/>
                <a:cs typeface="Segoe UI" pitchFamily="34" charset="0"/>
              </a:rPr>
              <a:t>MLOps</a:t>
            </a:r>
            <a:endParaRPr lang="en-US" b="1" dirty="0">
              <a:ln w="3175">
                <a:noFill/>
              </a:ln>
              <a:latin typeface="Segoe UI Semibold"/>
              <a:cs typeface="Segoe UI" pitchFamily="34" charset="0"/>
            </a:endParaRPr>
          </a:p>
        </p:txBody>
      </p:sp>
      <p:sp>
        <p:nvSpPr>
          <p:cNvPr id="8" name="Rectangle: Rounded Corners 7">
            <a:extLst>
              <a:ext uri="{FF2B5EF4-FFF2-40B4-BE49-F238E27FC236}">
                <a16:creationId xmlns:a16="http://schemas.microsoft.com/office/drawing/2014/main" id="{3172E629-60F1-0CEA-5D7A-AFDFDB0DC8E1}"/>
              </a:ext>
            </a:extLst>
          </p:cNvPr>
          <p:cNvSpPr/>
          <p:nvPr/>
        </p:nvSpPr>
        <p:spPr>
          <a:xfrm>
            <a:off x="7409541" y="1363023"/>
            <a:ext cx="3750830" cy="516806"/>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b="1" dirty="0" err="1">
                <a:ln w="3175">
                  <a:noFill/>
                </a:ln>
                <a:latin typeface="Segoe UI Semibold"/>
                <a:cs typeface="Segoe UI" pitchFamily="34" charset="0"/>
              </a:rPr>
              <a:t>LLMOps</a:t>
            </a:r>
            <a:endParaRPr lang="en-US" b="1" dirty="0">
              <a:ln w="3175">
                <a:noFill/>
              </a:ln>
              <a:latin typeface="Segoe UI Semibold"/>
              <a:cs typeface="Segoe UI" pitchFamily="34" charset="0"/>
            </a:endParaRPr>
          </a:p>
        </p:txBody>
      </p:sp>
      <p:sp>
        <p:nvSpPr>
          <p:cNvPr id="9" name="TextBox 8">
            <a:extLst>
              <a:ext uri="{FF2B5EF4-FFF2-40B4-BE49-F238E27FC236}">
                <a16:creationId xmlns:a16="http://schemas.microsoft.com/office/drawing/2014/main" id="{335C0459-652F-4E56-A643-47C6F4C1E472}"/>
              </a:ext>
            </a:extLst>
          </p:cNvPr>
          <p:cNvSpPr txBox="1"/>
          <p:nvPr/>
        </p:nvSpPr>
        <p:spPr>
          <a:xfrm>
            <a:off x="368348" y="2405308"/>
            <a:ext cx="2412197" cy="301727"/>
          </a:xfrm>
          <a:prstGeom prst="rect">
            <a:avLst/>
          </a:prstGeom>
          <a:noFill/>
        </p:spPr>
        <p:txBody>
          <a:bodyPr wrap="square" lIns="0" tIns="0" rIns="0" bIns="0" rtlCol="0">
            <a:spAutoFit/>
          </a:bodyPr>
          <a:lstStyle/>
          <a:p>
            <a:pPr algn="r" defTabSz="914367"/>
            <a:r>
              <a:rPr lang="en-US" sz="1961" dirty="0">
                <a:solidFill>
                  <a:srgbClr val="0070C0"/>
                </a:solidFill>
                <a:latin typeface="Segoe UI Semibold"/>
              </a:rPr>
              <a:t>Target audiences</a:t>
            </a:r>
          </a:p>
        </p:txBody>
      </p:sp>
      <p:sp>
        <p:nvSpPr>
          <p:cNvPr id="12" name="TextBox 11">
            <a:extLst>
              <a:ext uri="{FF2B5EF4-FFF2-40B4-BE49-F238E27FC236}">
                <a16:creationId xmlns:a16="http://schemas.microsoft.com/office/drawing/2014/main" id="{41316491-44B2-769A-E41B-6D479C57EDD2}"/>
              </a:ext>
            </a:extLst>
          </p:cNvPr>
          <p:cNvSpPr txBox="1"/>
          <p:nvPr/>
        </p:nvSpPr>
        <p:spPr>
          <a:xfrm>
            <a:off x="368348" y="3466342"/>
            <a:ext cx="2412197" cy="301727"/>
          </a:xfrm>
          <a:prstGeom prst="rect">
            <a:avLst/>
          </a:prstGeom>
          <a:noFill/>
        </p:spPr>
        <p:txBody>
          <a:bodyPr wrap="square" lIns="0" tIns="0" rIns="0" bIns="0" rtlCol="0">
            <a:spAutoFit/>
          </a:bodyPr>
          <a:lstStyle/>
          <a:p>
            <a:pPr algn="r" defTabSz="914367"/>
            <a:r>
              <a:rPr lang="en-US" sz="1961" dirty="0">
                <a:solidFill>
                  <a:srgbClr val="0070C0"/>
                </a:solidFill>
                <a:latin typeface="Segoe UI Semibold"/>
              </a:rPr>
              <a:t>Assets to share</a:t>
            </a:r>
          </a:p>
        </p:txBody>
      </p:sp>
      <p:sp>
        <p:nvSpPr>
          <p:cNvPr id="13" name="TextBox 12">
            <a:extLst>
              <a:ext uri="{FF2B5EF4-FFF2-40B4-BE49-F238E27FC236}">
                <a16:creationId xmlns:a16="http://schemas.microsoft.com/office/drawing/2014/main" id="{D843020B-0E67-B3F0-1FE3-3EE516E0A863}"/>
              </a:ext>
            </a:extLst>
          </p:cNvPr>
          <p:cNvSpPr txBox="1"/>
          <p:nvPr/>
        </p:nvSpPr>
        <p:spPr>
          <a:xfrm>
            <a:off x="368348" y="4602065"/>
            <a:ext cx="2412197" cy="301727"/>
          </a:xfrm>
          <a:prstGeom prst="rect">
            <a:avLst/>
          </a:prstGeom>
          <a:noFill/>
        </p:spPr>
        <p:txBody>
          <a:bodyPr wrap="square" lIns="0" tIns="0" rIns="0" bIns="0" rtlCol="0">
            <a:spAutoFit/>
          </a:bodyPr>
          <a:lstStyle/>
          <a:p>
            <a:pPr algn="r" defTabSz="914367"/>
            <a:r>
              <a:rPr lang="en-US" sz="1961">
                <a:solidFill>
                  <a:srgbClr val="0070C0"/>
                </a:solidFill>
                <a:latin typeface="Segoe UI Semibold"/>
              </a:rPr>
              <a:t>Metrics/evaluations</a:t>
            </a:r>
          </a:p>
        </p:txBody>
      </p:sp>
      <p:sp>
        <p:nvSpPr>
          <p:cNvPr id="14" name="TextBox 13">
            <a:extLst>
              <a:ext uri="{FF2B5EF4-FFF2-40B4-BE49-F238E27FC236}">
                <a16:creationId xmlns:a16="http://schemas.microsoft.com/office/drawing/2014/main" id="{54272359-5713-B0C9-B7C8-525BA37AF5A4}"/>
              </a:ext>
            </a:extLst>
          </p:cNvPr>
          <p:cNvSpPr txBox="1"/>
          <p:nvPr/>
        </p:nvSpPr>
        <p:spPr>
          <a:xfrm>
            <a:off x="368348" y="5737789"/>
            <a:ext cx="2412197" cy="301727"/>
          </a:xfrm>
          <a:prstGeom prst="rect">
            <a:avLst/>
          </a:prstGeom>
          <a:noFill/>
        </p:spPr>
        <p:txBody>
          <a:bodyPr wrap="square" lIns="0" tIns="0" rIns="0" bIns="0" rtlCol="0">
            <a:spAutoFit/>
          </a:bodyPr>
          <a:lstStyle/>
          <a:p>
            <a:pPr algn="r" defTabSz="914367"/>
            <a:r>
              <a:rPr lang="en-US" sz="1961" dirty="0">
                <a:solidFill>
                  <a:srgbClr val="0070C0"/>
                </a:solidFill>
                <a:latin typeface="Segoe UI Semibold"/>
              </a:rPr>
              <a:t>ML models</a:t>
            </a:r>
          </a:p>
        </p:txBody>
      </p:sp>
      <p:cxnSp>
        <p:nvCxnSpPr>
          <p:cNvPr id="16" name="Straight Connector 15">
            <a:extLst>
              <a:ext uri="{FF2B5EF4-FFF2-40B4-BE49-F238E27FC236}">
                <a16:creationId xmlns:a16="http://schemas.microsoft.com/office/drawing/2014/main" id="{DAFCA277-AA44-0957-9A35-FBD13D99485B}"/>
              </a:ext>
            </a:extLst>
          </p:cNvPr>
          <p:cNvCxnSpPr>
            <a:cxnSpLocks/>
          </p:cNvCxnSpPr>
          <p:nvPr/>
        </p:nvCxnSpPr>
        <p:spPr>
          <a:xfrm>
            <a:off x="3057624" y="1947208"/>
            <a:ext cx="0" cy="455154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E7D01F-814A-89A7-8639-1DDEC4DA609D}"/>
              </a:ext>
            </a:extLst>
          </p:cNvPr>
          <p:cNvSpPr txBox="1"/>
          <p:nvPr/>
        </p:nvSpPr>
        <p:spPr>
          <a:xfrm>
            <a:off x="3852945" y="2252957"/>
            <a:ext cx="2412197" cy="603453"/>
          </a:xfrm>
          <a:prstGeom prst="rect">
            <a:avLst/>
          </a:prstGeom>
          <a:noFill/>
        </p:spPr>
        <p:txBody>
          <a:bodyPr wrap="square" lIns="0" tIns="0" rIns="0" bIns="0" rtlCol="0">
            <a:spAutoFit/>
          </a:bodyPr>
          <a:lstStyle/>
          <a:p>
            <a:pPr algn="ctr" defTabSz="914367"/>
            <a:r>
              <a:rPr lang="en-US" sz="1961">
                <a:latin typeface="Segoe UI"/>
              </a:rPr>
              <a:t>ML Engineers</a:t>
            </a:r>
          </a:p>
          <a:p>
            <a:pPr algn="ctr" defTabSz="914367"/>
            <a:r>
              <a:rPr lang="en-US" sz="1961">
                <a:latin typeface="Segoe UI"/>
              </a:rPr>
              <a:t>Data Scientists </a:t>
            </a:r>
          </a:p>
        </p:txBody>
      </p:sp>
      <p:sp>
        <p:nvSpPr>
          <p:cNvPr id="20" name="TextBox 19">
            <a:extLst>
              <a:ext uri="{FF2B5EF4-FFF2-40B4-BE49-F238E27FC236}">
                <a16:creationId xmlns:a16="http://schemas.microsoft.com/office/drawing/2014/main" id="{30D6DC25-36B8-90E1-C045-42417F1FC8A5}"/>
              </a:ext>
            </a:extLst>
          </p:cNvPr>
          <p:cNvSpPr txBox="1"/>
          <p:nvPr/>
        </p:nvSpPr>
        <p:spPr>
          <a:xfrm>
            <a:off x="8078861" y="2252957"/>
            <a:ext cx="2412197" cy="603453"/>
          </a:xfrm>
          <a:prstGeom prst="rect">
            <a:avLst/>
          </a:prstGeom>
          <a:noFill/>
        </p:spPr>
        <p:txBody>
          <a:bodyPr wrap="square" lIns="0" tIns="0" rIns="0" bIns="0" rtlCol="0">
            <a:spAutoFit/>
          </a:bodyPr>
          <a:lstStyle/>
          <a:p>
            <a:pPr algn="ctr" defTabSz="914367"/>
            <a:r>
              <a:rPr lang="en-US" sz="1961">
                <a:latin typeface="Segoe UI"/>
              </a:rPr>
              <a:t>ML Engineers</a:t>
            </a:r>
          </a:p>
          <a:p>
            <a:pPr algn="ctr" defTabSz="914367"/>
            <a:r>
              <a:rPr lang="en-US" sz="1961">
                <a:latin typeface="Segoe UI"/>
              </a:rPr>
              <a:t>App developers </a:t>
            </a:r>
          </a:p>
        </p:txBody>
      </p:sp>
      <p:sp>
        <p:nvSpPr>
          <p:cNvPr id="21" name="TextBox 20">
            <a:extLst>
              <a:ext uri="{FF2B5EF4-FFF2-40B4-BE49-F238E27FC236}">
                <a16:creationId xmlns:a16="http://schemas.microsoft.com/office/drawing/2014/main" id="{8944BAD8-0894-091F-7838-C4CAB565768C}"/>
              </a:ext>
            </a:extLst>
          </p:cNvPr>
          <p:cNvSpPr txBox="1"/>
          <p:nvPr/>
        </p:nvSpPr>
        <p:spPr>
          <a:xfrm>
            <a:off x="3739939" y="3291572"/>
            <a:ext cx="2643692" cy="603453"/>
          </a:xfrm>
          <a:prstGeom prst="rect">
            <a:avLst/>
          </a:prstGeom>
          <a:noFill/>
        </p:spPr>
        <p:txBody>
          <a:bodyPr wrap="square" lIns="0" tIns="0" rIns="0" bIns="0" rtlCol="0">
            <a:spAutoFit/>
          </a:bodyPr>
          <a:lstStyle/>
          <a:p>
            <a:pPr algn="ctr" defTabSz="914367"/>
            <a:r>
              <a:rPr lang="en-US" sz="1961">
                <a:latin typeface="Segoe UI"/>
              </a:rPr>
              <a:t>Model, data, environments, features</a:t>
            </a:r>
          </a:p>
        </p:txBody>
      </p:sp>
      <p:sp>
        <p:nvSpPr>
          <p:cNvPr id="22" name="TextBox 21">
            <a:extLst>
              <a:ext uri="{FF2B5EF4-FFF2-40B4-BE49-F238E27FC236}">
                <a16:creationId xmlns:a16="http://schemas.microsoft.com/office/drawing/2014/main" id="{D88A4C0C-AD0E-9EA2-A0C8-B13860831E4A}"/>
              </a:ext>
            </a:extLst>
          </p:cNvPr>
          <p:cNvSpPr txBox="1"/>
          <p:nvPr/>
        </p:nvSpPr>
        <p:spPr>
          <a:xfrm>
            <a:off x="8078860" y="3313993"/>
            <a:ext cx="2412197" cy="603453"/>
          </a:xfrm>
          <a:prstGeom prst="rect">
            <a:avLst/>
          </a:prstGeom>
          <a:noFill/>
        </p:spPr>
        <p:txBody>
          <a:bodyPr wrap="square" lIns="0" tIns="0" rIns="0" bIns="0" rtlCol="0">
            <a:spAutoFit/>
          </a:bodyPr>
          <a:lstStyle/>
          <a:p>
            <a:pPr algn="ctr" defTabSz="914367"/>
            <a:r>
              <a:rPr lang="en-US" sz="1961">
                <a:latin typeface="Segoe UI"/>
              </a:rPr>
              <a:t>LLM, agents, plugins, prompts, chains, APIs</a:t>
            </a:r>
          </a:p>
        </p:txBody>
      </p:sp>
      <p:sp>
        <p:nvSpPr>
          <p:cNvPr id="24" name="TextBox 23">
            <a:extLst>
              <a:ext uri="{FF2B5EF4-FFF2-40B4-BE49-F238E27FC236}">
                <a16:creationId xmlns:a16="http://schemas.microsoft.com/office/drawing/2014/main" id="{0A860C90-AC0D-7EBB-73CA-AB9A6A2B60BC}"/>
              </a:ext>
            </a:extLst>
          </p:cNvPr>
          <p:cNvSpPr txBox="1"/>
          <p:nvPr/>
        </p:nvSpPr>
        <p:spPr>
          <a:xfrm>
            <a:off x="3873178" y="4568764"/>
            <a:ext cx="2412197" cy="301727"/>
          </a:xfrm>
          <a:prstGeom prst="rect">
            <a:avLst/>
          </a:prstGeom>
          <a:noFill/>
        </p:spPr>
        <p:txBody>
          <a:bodyPr wrap="square" lIns="0" tIns="0" rIns="0" bIns="0" rtlCol="0">
            <a:spAutoFit/>
          </a:bodyPr>
          <a:lstStyle/>
          <a:p>
            <a:pPr algn="ctr" defTabSz="914367"/>
            <a:r>
              <a:rPr lang="en-US" sz="1961">
                <a:latin typeface="Segoe UI"/>
              </a:rPr>
              <a:t>Accuracy</a:t>
            </a:r>
          </a:p>
        </p:txBody>
      </p:sp>
      <p:sp>
        <p:nvSpPr>
          <p:cNvPr id="29" name="TextBox 28">
            <a:extLst>
              <a:ext uri="{FF2B5EF4-FFF2-40B4-BE49-F238E27FC236}">
                <a16:creationId xmlns:a16="http://schemas.microsoft.com/office/drawing/2014/main" id="{4B791D94-83C4-E856-85E6-D26B1EF5B3B4}"/>
              </a:ext>
            </a:extLst>
          </p:cNvPr>
          <p:cNvSpPr txBox="1"/>
          <p:nvPr/>
        </p:nvSpPr>
        <p:spPr>
          <a:xfrm>
            <a:off x="7867288" y="4375028"/>
            <a:ext cx="2835339" cy="905179"/>
          </a:xfrm>
          <a:prstGeom prst="rect">
            <a:avLst/>
          </a:prstGeom>
          <a:noFill/>
        </p:spPr>
        <p:txBody>
          <a:bodyPr wrap="square" lIns="0" tIns="0" rIns="0" bIns="0" rtlCol="0">
            <a:spAutoFit/>
          </a:bodyPr>
          <a:lstStyle/>
          <a:p>
            <a:pPr algn="ctr" defTabSz="914367"/>
            <a:r>
              <a:rPr lang="en-US" sz="1961" dirty="0">
                <a:latin typeface="Segoe UI"/>
              </a:rPr>
              <a:t>Accuracy, fairness, </a:t>
            </a:r>
            <a:r>
              <a:rPr lang="en-US" sz="1961" dirty="0" err="1">
                <a:latin typeface="Segoe UI"/>
              </a:rPr>
              <a:t>groundedness</a:t>
            </a:r>
            <a:r>
              <a:rPr lang="en-US" sz="1961" dirty="0">
                <a:latin typeface="Segoe UI"/>
              </a:rPr>
              <a:t>, relevance, coherence</a:t>
            </a:r>
          </a:p>
        </p:txBody>
      </p:sp>
      <p:sp>
        <p:nvSpPr>
          <p:cNvPr id="30" name="TextBox 29">
            <a:extLst>
              <a:ext uri="{FF2B5EF4-FFF2-40B4-BE49-F238E27FC236}">
                <a16:creationId xmlns:a16="http://schemas.microsoft.com/office/drawing/2014/main" id="{FB2AEBCE-F3D3-E7E6-8BF1-7D18D38A49A2}"/>
              </a:ext>
            </a:extLst>
          </p:cNvPr>
          <p:cNvSpPr txBox="1"/>
          <p:nvPr/>
        </p:nvSpPr>
        <p:spPr>
          <a:xfrm>
            <a:off x="3848322" y="5737788"/>
            <a:ext cx="2412197" cy="301727"/>
          </a:xfrm>
          <a:prstGeom prst="rect">
            <a:avLst/>
          </a:prstGeom>
          <a:noFill/>
        </p:spPr>
        <p:txBody>
          <a:bodyPr wrap="square" lIns="0" tIns="0" rIns="0" bIns="0" rtlCol="0">
            <a:spAutoFit/>
          </a:bodyPr>
          <a:lstStyle/>
          <a:p>
            <a:pPr algn="ctr" defTabSz="914367"/>
            <a:r>
              <a:rPr lang="en-US" sz="1961">
                <a:latin typeface="Segoe UI"/>
              </a:rPr>
              <a:t>Build from scratch</a:t>
            </a:r>
          </a:p>
        </p:txBody>
      </p:sp>
      <p:sp>
        <p:nvSpPr>
          <p:cNvPr id="31" name="TextBox 30">
            <a:extLst>
              <a:ext uri="{FF2B5EF4-FFF2-40B4-BE49-F238E27FC236}">
                <a16:creationId xmlns:a16="http://schemas.microsoft.com/office/drawing/2014/main" id="{C70334E4-1C48-27A2-A20F-A8A8792EFA0F}"/>
              </a:ext>
            </a:extLst>
          </p:cNvPr>
          <p:cNvSpPr txBox="1"/>
          <p:nvPr/>
        </p:nvSpPr>
        <p:spPr>
          <a:xfrm>
            <a:off x="8078858" y="5737788"/>
            <a:ext cx="2412197" cy="301727"/>
          </a:xfrm>
          <a:prstGeom prst="rect">
            <a:avLst/>
          </a:prstGeom>
          <a:noFill/>
        </p:spPr>
        <p:txBody>
          <a:bodyPr wrap="square" lIns="0" tIns="0" rIns="0" bIns="0" rtlCol="0">
            <a:spAutoFit/>
          </a:bodyPr>
          <a:lstStyle/>
          <a:p>
            <a:pPr algn="ctr" defTabSz="914367"/>
            <a:r>
              <a:rPr lang="en-US" sz="1961" dirty="0">
                <a:latin typeface="Segoe UI"/>
              </a:rPr>
              <a:t>Pre-built, fine-tune</a:t>
            </a:r>
          </a:p>
        </p:txBody>
      </p:sp>
      <p:cxnSp>
        <p:nvCxnSpPr>
          <p:cNvPr id="34" name="Straight Connector 33">
            <a:extLst>
              <a:ext uri="{FF2B5EF4-FFF2-40B4-BE49-F238E27FC236}">
                <a16:creationId xmlns:a16="http://schemas.microsoft.com/office/drawing/2014/main" id="{008BB5C8-5739-0C7F-C588-E334CD340E24}"/>
              </a:ext>
            </a:extLst>
          </p:cNvPr>
          <p:cNvCxnSpPr>
            <a:cxnSpLocks/>
          </p:cNvCxnSpPr>
          <p:nvPr/>
        </p:nvCxnSpPr>
        <p:spPr>
          <a:xfrm flipH="1">
            <a:off x="482440" y="3095054"/>
            <a:ext cx="10691904"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723078-C9D7-A486-1581-B3BFACB20C8C}"/>
              </a:ext>
            </a:extLst>
          </p:cNvPr>
          <p:cNvCxnSpPr>
            <a:cxnSpLocks/>
          </p:cNvCxnSpPr>
          <p:nvPr/>
        </p:nvCxnSpPr>
        <p:spPr>
          <a:xfrm flipH="1">
            <a:off x="482440" y="4130621"/>
            <a:ext cx="10691904"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99CEBA-FD8F-A433-B371-DD5E72216FBB}"/>
              </a:ext>
            </a:extLst>
          </p:cNvPr>
          <p:cNvCxnSpPr>
            <a:cxnSpLocks/>
          </p:cNvCxnSpPr>
          <p:nvPr/>
        </p:nvCxnSpPr>
        <p:spPr>
          <a:xfrm flipH="1">
            <a:off x="482440" y="5404630"/>
            <a:ext cx="10691903"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61277F3-73DD-2EE5-F75B-540D5BFB7F80}"/>
              </a:ext>
            </a:extLst>
          </p:cNvPr>
          <p:cNvCxnSpPr>
            <a:cxnSpLocks/>
          </p:cNvCxnSpPr>
          <p:nvPr/>
        </p:nvCxnSpPr>
        <p:spPr>
          <a:xfrm>
            <a:off x="7181964" y="1947208"/>
            <a:ext cx="0" cy="455154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81232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S_NET" val="6.0.24"/>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F6EF4D-7AB1-4204-AF01-11EBC0D1AD34}">
  <ds:schemaRefs>
    <ds:schemaRef ds:uri="http://schemas.microsoft.com/sharepoint/v3/contenttype/forms"/>
  </ds:schemaRefs>
</ds:datastoreItem>
</file>

<file path=customXml/itemProps2.xml><?xml version="1.0" encoding="utf-8"?>
<ds:datastoreItem xmlns:ds="http://schemas.openxmlformats.org/officeDocument/2006/customXml" ds:itemID="{3E49BCCF-D297-4B4C-BC7A-848A930FED7E}">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721CE34-3255-42F5-999D-E1307DD1CB49}">
  <ds:schemaRefs>
    <ds:schemaRef ds:uri="http://schemas.microsoft.com/sharepoint/v3"/>
    <ds:schemaRef ds:uri="http://purl.org/dc/terms/"/>
    <ds:schemaRef ds:uri="http://purl.org/dc/elements/1.1/"/>
    <ds:schemaRef ds:uri="http://schemas.openxmlformats.org/package/2006/metadata/core-properties"/>
    <ds:schemaRef ds:uri="http://schemas.microsoft.com/office/2006/metadata/properties"/>
    <ds:schemaRef ds:uri="http://purl.org/dc/dcmitype/"/>
    <ds:schemaRef ds:uri="http://www.w3.org/XML/1998/namespace"/>
    <ds:schemaRef ds:uri="http://schemas.microsoft.com/office/2006/documentManagement/types"/>
    <ds:schemaRef ds:uri="http://schemas.microsoft.com/office/infopath/2007/PartnerControls"/>
    <ds:schemaRef ds:uri="230e9df3-be65-4c73-a93b-d1236ebd677e"/>
    <ds:schemaRef ds:uri="4d763a3d-abd4-45ac-ad35-6c0fa32d5be4"/>
    <ds:schemaRef ds:uri="496da845-320a-4090-a8c1-9d38d24895f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7281</TotalTime>
  <Words>1576</Words>
  <Application>Microsoft Office PowerPoint</Application>
  <PresentationFormat>Widescreen</PresentationFormat>
  <Paragraphs>197</Paragraphs>
  <Slides>16</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Arial</vt:lpstr>
      <vt:lpstr>Arial,Sans-Serif</vt:lpstr>
      <vt:lpstr>Calibri</vt:lpstr>
      <vt:lpstr>Consolas</vt:lpstr>
      <vt:lpstr>Segoe UI</vt:lpstr>
      <vt:lpstr>Segoe UI Black</vt:lpstr>
      <vt:lpstr>Segoe UI Bold</vt:lpstr>
      <vt:lpstr>Segoe UI Semibold</vt:lpstr>
      <vt:lpstr>Wingdings</vt:lpstr>
      <vt:lpstr>Microsoft Learn_Off-White Template</vt:lpstr>
      <vt:lpstr>Azure ML Prompt Flow</vt:lpstr>
      <vt:lpstr>PowerPoint Presentation</vt:lpstr>
      <vt:lpstr> What We Will Cover Today</vt:lpstr>
      <vt:lpstr>Prerequisites</vt:lpstr>
      <vt:lpstr>Introduction</vt:lpstr>
      <vt:lpstr>What is Prompt Engineering?</vt:lpstr>
      <vt:lpstr>Vectorization &amp; Embedding</vt:lpstr>
      <vt:lpstr>Streamline prompt engineering projects </vt:lpstr>
      <vt:lpstr>A shift of addressing Responsible AI </vt:lpstr>
      <vt:lpstr>Azure Machine Learning prompt flow</vt:lpstr>
      <vt:lpstr>Manage API connection and secrets</vt:lpstr>
      <vt:lpstr>Responsible AI in Prompt Engineering</vt:lpstr>
      <vt:lpstr>Problems with Groundedness and hallucination</vt:lpstr>
      <vt:lpstr>Evaluating flow at a large-scale</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Ruth Yakubu</dc:creator>
  <cp:lastModifiedBy>Ruth Yakubu</cp:lastModifiedBy>
  <cp:revision>3</cp:revision>
  <cp:lastPrinted>2023-12-07T13:54:45Z</cp:lastPrinted>
  <dcterms:created xsi:type="dcterms:W3CDTF">2023-12-07T13:54:45Z</dcterms:created>
  <dcterms:modified xsi:type="dcterms:W3CDTF">2024-01-18T18:19:33Z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ClassificationContentMarkingFooterText">
    <vt:lpwstr>Classified as Microsoft Confidential</vt:lpwstr>
  </property>
  <property fmtid="{D5CDD505-2E9C-101B-9397-08002B2CF9AE}" pid="4" name="MediaServiceImageTags">
    <vt:lpwstr/>
  </property>
</Properties>
</file>